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0" r:id="rId4"/>
    <p:sldId id="259" r:id="rId5"/>
    <p:sldId id="258" r:id="rId6"/>
    <p:sldId id="265" r:id="rId7"/>
    <p:sldId id="281" r:id="rId8"/>
    <p:sldId id="282" r:id="rId9"/>
    <p:sldId id="267" r:id="rId10"/>
    <p:sldId id="268" r:id="rId11"/>
    <p:sldId id="283" r:id="rId12"/>
    <p:sldId id="275" r:id="rId13"/>
    <p:sldId id="284" r:id="rId14"/>
    <p:sldId id="274" r:id="rId15"/>
    <p:sldId id="276" r:id="rId16"/>
    <p:sldId id="273" r:id="rId17"/>
    <p:sldId id="269" r:id="rId18"/>
    <p:sldId id="280" r:id="rId19"/>
    <p:sldId id="278" r:id="rId20"/>
    <p:sldId id="277" r:id="rId21"/>
    <p:sldId id="285" r:id="rId2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5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8" autoAdjust="0"/>
    <p:restoredTop sz="94660"/>
  </p:normalViewPr>
  <p:slideViewPr>
    <p:cSldViewPr snapToGrid="0">
      <p:cViewPr varScale="1">
        <p:scale>
          <a:sx n="87" d="100"/>
          <a:sy n="87" d="100"/>
        </p:scale>
        <p:origin x="630" y="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21898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930215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83986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9AA0DA7-1171-411B-90A9-7A124B441401}"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17389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9AA0DA7-1171-411B-90A9-7A124B441401}" type="datetimeFigureOut">
              <a:rPr lang="en-GB" smtClean="0"/>
              <a:t>03/02/2022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634435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9AA0DA7-1171-411B-90A9-7A124B441401}"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7233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9AA0DA7-1171-411B-90A9-7A124B441401}" type="datetimeFigureOut">
              <a:rPr lang="en-GB" smtClean="0"/>
              <a:t>03/02/2022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3419520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9AA0DA7-1171-411B-90A9-7A124B441401}" type="datetimeFigureOut">
              <a:rPr lang="en-GB" smtClean="0"/>
              <a:t>03/02/2022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1613044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AA0DA7-1171-411B-90A9-7A124B441401}" type="datetimeFigureOut">
              <a:rPr lang="en-GB" smtClean="0"/>
              <a:t>03/02/2022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2020082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230174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AA0DA7-1171-411B-90A9-7A124B441401}" type="datetimeFigureOut">
              <a:rPr lang="en-GB" smtClean="0"/>
              <a:t>03/02/2022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6E61DF7-8487-4511-BB2E-87B72117303D}" type="slidenum">
              <a:rPr lang="en-GB" smtClean="0"/>
              <a:t>‹#›</a:t>
            </a:fld>
            <a:endParaRPr lang="en-GB"/>
          </a:p>
        </p:txBody>
      </p:sp>
    </p:spTree>
    <p:extLst>
      <p:ext uri="{BB962C8B-B14F-4D97-AF65-F5344CB8AC3E}">
        <p14:creationId xmlns:p14="http://schemas.microsoft.com/office/powerpoint/2010/main" val="44542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A0DA7-1171-411B-90A9-7A124B441401}" type="datetimeFigureOut">
              <a:rPr lang="en-GB" smtClean="0"/>
              <a:t>03/02/2022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61DF7-8487-4511-BB2E-87B72117303D}" type="slidenum">
              <a:rPr lang="en-GB" smtClean="0"/>
              <a:t>‹#›</a:t>
            </a:fld>
            <a:endParaRPr lang="en-GB"/>
          </a:p>
        </p:txBody>
      </p:sp>
    </p:spTree>
    <p:extLst>
      <p:ext uri="{BB962C8B-B14F-4D97-AF65-F5344CB8AC3E}">
        <p14:creationId xmlns:p14="http://schemas.microsoft.com/office/powerpoint/2010/main" val="38730619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8866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dirty="0">
                <a:solidFill>
                  <a:schemeClr val="bg1"/>
                </a:solidFill>
                <a:latin typeface="Segoe UI Black"/>
                <a:ea typeface="Segoe UI Black"/>
                <a:cs typeface="Segoe UI Light"/>
              </a:rPr>
              <a:t>Clergy anxieties and worries</a:t>
            </a:r>
            <a:r>
              <a:rPr lang="en-GB" sz="2800" dirty="0">
                <a:solidFill>
                  <a:schemeClr val="bg1"/>
                </a:solidFill>
                <a:latin typeface="Segoe UI Light"/>
                <a:ea typeface="Segoe UI Black"/>
                <a:cs typeface="Segoe UI Light"/>
              </a:rPr>
              <a:t> </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FD584B5F-A2BF-41FD-96E3-330505288D75}"/>
              </a:ext>
            </a:extLst>
          </p:cNvPr>
          <p:cNvSpPr txBox="1"/>
          <p:nvPr/>
        </p:nvSpPr>
        <p:spPr>
          <a:xfrm>
            <a:off x="838200" y="1690487"/>
            <a:ext cx="9393936"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Feeling ill-equipped for the challenges, being asked to do a job for which they haven’t been trained.</a:t>
            </a:r>
          </a:p>
          <a:p>
            <a:pPr marL="357188" indent="-357188">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Unrealistic demands from congregations and from ‘the diocese’</a:t>
            </a:r>
          </a:p>
          <a:p>
            <a:pPr marL="357188" indent="-357188">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Sense of responsibility to keep the show on the road and to be positive when they don’t feel like it.</a:t>
            </a:r>
          </a:p>
          <a:p>
            <a:pPr marL="357188" indent="-357188">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Sheer exhaustion.  Operating out of the normal has drained energy and openness to new things.</a:t>
            </a:r>
          </a:p>
          <a:p>
            <a:pPr marL="357188" indent="-357188">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Initiative phobia and cynicism – we’ve seen this all before and it didn’t make a difference then.</a:t>
            </a:r>
          </a:p>
          <a:p>
            <a:pPr marL="357188" indent="-357188">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57188" indent="-357188">
              <a:buFont typeface="Arial" panose="020B0604020202020204" pitchFamily="34" charset="0"/>
              <a:buChar char="•"/>
            </a:pPr>
            <a:r>
              <a:rPr lang="en-US" sz="2000" dirty="0">
                <a:latin typeface="Segoe UI" panose="020B0502040204020203" pitchFamily="34" charset="0"/>
                <a:cs typeface="Segoe UI" panose="020B0502040204020203" pitchFamily="34" charset="0"/>
              </a:rPr>
              <a:t> But still fundamental satisfaction in vocation.</a:t>
            </a:r>
          </a:p>
        </p:txBody>
      </p:sp>
    </p:spTree>
    <p:extLst>
      <p:ext uri="{BB962C8B-B14F-4D97-AF65-F5344CB8AC3E}">
        <p14:creationId xmlns:p14="http://schemas.microsoft.com/office/powerpoint/2010/main" val="826533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dirty="0">
                <a:solidFill>
                  <a:schemeClr val="bg1"/>
                </a:solidFill>
                <a:latin typeface="Segoe UI Black"/>
                <a:ea typeface="Segoe UI Black"/>
                <a:cs typeface="Segoe UI Light"/>
              </a:rPr>
              <a:t>Clergy anxieties and worries</a:t>
            </a:r>
            <a:r>
              <a:rPr lang="en-GB" sz="2800" dirty="0">
                <a:solidFill>
                  <a:schemeClr val="bg1"/>
                </a:solidFill>
                <a:latin typeface="Segoe UI Light"/>
                <a:ea typeface="Segoe UI Black"/>
                <a:cs typeface="Segoe UI Light"/>
              </a:rPr>
              <a:t> </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3" name="TextBox 2">
            <a:extLst>
              <a:ext uri="{FF2B5EF4-FFF2-40B4-BE49-F238E27FC236}">
                <a16:creationId xmlns:a16="http://schemas.microsoft.com/office/drawing/2014/main" id="{FD584B5F-A2BF-41FD-96E3-330505288D75}"/>
              </a:ext>
            </a:extLst>
          </p:cNvPr>
          <p:cNvSpPr txBox="1"/>
          <p:nvPr/>
        </p:nvSpPr>
        <p:spPr>
          <a:xfrm>
            <a:off x="838200" y="1690487"/>
            <a:ext cx="9393936"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Segoe UI" panose="020B0502040204020203" pitchFamily="34" charset="0"/>
                <a:cs typeface="Segoe UI" panose="020B0502040204020203" pitchFamily="34" charset="0"/>
              </a:rPr>
              <a:t>“Lack of clarity of what was expected of clergy or lay” - </a:t>
            </a:r>
            <a:r>
              <a:rPr lang="en-US" sz="2000" i="1" dirty="0">
                <a:latin typeface="Segoe UI" panose="020B0502040204020203" pitchFamily="34" charset="0"/>
                <a:cs typeface="Segoe UI" panose="020B0502040204020203" pitchFamily="34" charset="0"/>
              </a:rPr>
              <a:t>Leominster Listening Event</a:t>
            </a:r>
            <a:r>
              <a:rPr lang="en-US" sz="2000" dirty="0">
                <a:latin typeface="Segoe UI" panose="020B0502040204020203" pitchFamily="34" charset="0"/>
                <a:cs typeface="Segoe UI" panose="020B0502040204020203" pitchFamily="34" charset="0"/>
              </a:rPr>
              <a:t> </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“Accountability works both ways, up and down” </a:t>
            </a:r>
            <a:r>
              <a:rPr lang="en-US" sz="2000" i="1" dirty="0">
                <a:latin typeface="Segoe UI" panose="020B0502040204020203" pitchFamily="34" charset="0"/>
                <a:cs typeface="Segoe UI" panose="020B0502040204020203" pitchFamily="34" charset="0"/>
              </a:rPr>
              <a:t>Sacred Synod</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“Strategy needs to be bottom up to engage congregations” </a:t>
            </a:r>
            <a:r>
              <a:rPr lang="en-US" sz="2000" i="1" dirty="0">
                <a:latin typeface="Segoe UI" panose="020B0502040204020203" pitchFamily="34" charset="0"/>
                <a:cs typeface="Segoe UI" panose="020B0502040204020203" pitchFamily="34" charset="0"/>
              </a:rPr>
              <a:t>Frequent comment</a:t>
            </a:r>
          </a:p>
          <a:p>
            <a:endParaRPr lang="en-US" sz="2000" dirty="0">
              <a:latin typeface="Segoe UI" panose="020B0502040204020203" pitchFamily="34" charset="0"/>
              <a:cs typeface="Segoe UI" panose="020B0502040204020203" pitchFamily="34" charset="0"/>
            </a:endParaRPr>
          </a:p>
          <a:p>
            <a:r>
              <a:rPr lang="en-US" sz="2000" dirty="0">
                <a:latin typeface="Segoe UI" panose="020B0502040204020203" pitchFamily="34" charset="0"/>
                <a:cs typeface="Segoe UI" panose="020B0502040204020203" pitchFamily="34" charset="0"/>
              </a:rPr>
              <a:t>“Who are the ‘we’ and ‘our’ in the various strategy documents?” </a:t>
            </a:r>
            <a:r>
              <a:rPr lang="en-US" sz="2000" i="1" dirty="0">
                <a:latin typeface="Segoe UI" panose="020B0502040204020203" pitchFamily="34" charset="0"/>
                <a:cs typeface="Segoe UI" panose="020B0502040204020203" pitchFamily="34" charset="0"/>
              </a:rPr>
              <a:t>Clergy listening events</a:t>
            </a:r>
          </a:p>
        </p:txBody>
      </p:sp>
    </p:spTree>
    <p:extLst>
      <p:ext uri="{BB962C8B-B14F-4D97-AF65-F5344CB8AC3E}">
        <p14:creationId xmlns:p14="http://schemas.microsoft.com/office/powerpoint/2010/main" val="13260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9412224" cy="1204485"/>
          </a:xfrm>
        </p:spPr>
        <p:txBody>
          <a:bodyPr>
            <a:noAutofit/>
          </a:bodyPr>
          <a:lstStyle/>
          <a:p>
            <a:r>
              <a:rPr lang="en-GB" sz="3600" dirty="0">
                <a:solidFill>
                  <a:schemeClr val="bg1"/>
                </a:solidFill>
                <a:latin typeface="Segoe UI Black"/>
                <a:ea typeface="Segoe UI Black"/>
                <a:cs typeface="Segoe UI Light"/>
              </a:rPr>
              <a:t>What do people want from their clergy? </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200" y="1820173"/>
            <a:ext cx="9485376"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Effective, accessible biblical teaching and liturgical competence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Teach spirituality, equip people to pray.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Segoe UI" panose="020B0502040204020203" pitchFamily="34" charset="0"/>
                <a:cs typeface="Segoe UI" panose="020B0502040204020203" pitchFamily="34" charset="0"/>
              </a:rPr>
              <a:t>Enable and give permission for lay ministry, not holding stuff to themselves.</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Segoe UI" panose="020B0502040204020203" pitchFamily="34" charset="0"/>
                <a:cs typeface="Segoe UI" panose="020B0502040204020203" pitchFamily="34" charset="0"/>
              </a:rPr>
              <a:t>School involvement, especially assemblies.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Someone </a:t>
            </a:r>
            <a:r>
              <a:rPr kumimoji="0" lang="en-US" sz="2000" b="0" i="0" u="none" strike="noStrike" kern="1200" cap="none" spc="0" normalizeH="0" baseline="0" noProof="0" dirty="0" err="1">
                <a:ln>
                  <a:noFill/>
                </a:ln>
                <a:solidFill>
                  <a:srgbClr val="000000"/>
                </a:solidFill>
                <a:effectLst/>
                <a:uLnTx/>
                <a:uFillTx/>
                <a:latin typeface="Segoe UI" panose="020B0502040204020203" pitchFamily="34" charset="0"/>
                <a:cs typeface="Segoe UI" panose="020B0502040204020203" pitchFamily="34" charset="0"/>
              </a:rPr>
              <a:t>wh</a:t>
            </a:r>
            <a:r>
              <a:rPr lang="en-US" sz="2000" dirty="0">
                <a:solidFill>
                  <a:srgbClr val="000000"/>
                </a:solidFill>
                <a:latin typeface="Segoe UI" panose="020B0502040204020203" pitchFamily="34" charset="0"/>
                <a:cs typeface="Segoe UI" panose="020B0502040204020203" pitchFamily="34" charset="0"/>
              </a:rPr>
              <a:t>o pioneers links into the community.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Visibility.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srgbClr val="000000"/>
                </a:solidFill>
                <a:latin typeface="Segoe UI" panose="020B0502040204020203" pitchFamily="34" charset="0"/>
                <a:cs typeface="Segoe UI" panose="020B0502040204020203" pitchFamily="34" charset="0"/>
              </a:rPr>
              <a:t>Availability and approachability</a:t>
            </a:r>
            <a:endParaRPr kumimoji="0" lang="en-US" sz="20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6566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9412224" cy="1204485"/>
          </a:xfrm>
        </p:spPr>
        <p:txBody>
          <a:bodyPr>
            <a:noAutofit/>
          </a:bodyPr>
          <a:lstStyle/>
          <a:p>
            <a:r>
              <a:rPr lang="en-GB" sz="3600" dirty="0">
                <a:solidFill>
                  <a:schemeClr val="bg1"/>
                </a:solidFill>
                <a:latin typeface="Segoe UI Black"/>
                <a:ea typeface="Segoe UI Black"/>
                <a:cs typeface="Segoe UI Light"/>
              </a:rPr>
              <a:t>What do people want from </a:t>
            </a:r>
            <a:r>
              <a:rPr lang="en-GB" sz="3600" dirty="0" smtClean="0">
                <a:solidFill>
                  <a:schemeClr val="bg1"/>
                </a:solidFill>
                <a:latin typeface="Segoe UI Black"/>
                <a:ea typeface="Segoe UI Black"/>
                <a:cs typeface="Segoe UI Light"/>
              </a:rPr>
              <a:t>their </a:t>
            </a:r>
            <a:r>
              <a:rPr lang="en-GB" sz="3600" dirty="0">
                <a:solidFill>
                  <a:schemeClr val="bg1"/>
                </a:solidFill>
                <a:latin typeface="Segoe UI Black"/>
                <a:ea typeface="Segoe UI Black"/>
                <a:cs typeface="Segoe UI Light"/>
              </a:rPr>
              <a:t>clergy? </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200" y="1820173"/>
            <a:ext cx="9485376" cy="36317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400" dirty="0">
                <a:latin typeface="Segoe UI Semibold" panose="020B0702040204020203" pitchFamily="34" charset="0"/>
                <a:cs typeface="Segoe UI Semibold" panose="020B0702040204020203" pitchFamily="34" charset="0"/>
              </a:rPr>
              <a:t>Quotes from Listening Events regarding the Clergy and Our Parishes worries and anxieties relating to the Clergy. </a:t>
            </a:r>
          </a:p>
          <a:p>
            <a:pPr>
              <a:defRPr/>
            </a:pPr>
            <a:endParaRPr lang="en-US" sz="2000"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“Clergy to be more involved” - Ludlow Listening Event </a:t>
            </a:r>
          </a:p>
          <a:p>
            <a:r>
              <a:rPr lang="en-US" dirty="0">
                <a:latin typeface="Segoe UI" panose="020B0502040204020203" pitchFamily="34" charset="0"/>
                <a:cs typeface="Segoe UI" panose="020B0502040204020203" pitchFamily="34" charset="0"/>
              </a:rPr>
              <a:t/>
            </a:r>
            <a:br>
              <a:rPr lang="en-US" dirty="0">
                <a:latin typeface="Segoe UI" panose="020B0502040204020203" pitchFamily="34" charset="0"/>
                <a:cs typeface="Segoe UI" panose="020B0502040204020203" pitchFamily="34" charset="0"/>
              </a:rPr>
            </a:br>
            <a:r>
              <a:rPr lang="en-US" dirty="0">
                <a:latin typeface="Segoe UI" panose="020B0502040204020203" pitchFamily="34" charset="0"/>
                <a:cs typeface="Segoe UI" panose="020B0502040204020203" pitchFamily="34" charset="0"/>
              </a:rPr>
              <a:t>“Are clergy happy/ready to leave their benefice / parishes to be rural pioneer priests “ - Abbeydore Listening Event </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“Big issues e.g. both sides, clergy discipline – creates factions – does it help proclaiming Christ” - Pontesbury Listening Event</a:t>
            </a:r>
          </a:p>
          <a:p>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 “Clergy resist being told what to do (as do some parishes)” - Hereford Listening Event </a:t>
            </a:r>
          </a:p>
        </p:txBody>
      </p:sp>
    </p:spTree>
    <p:extLst>
      <p:ext uri="{BB962C8B-B14F-4D97-AF65-F5344CB8AC3E}">
        <p14:creationId xmlns:p14="http://schemas.microsoft.com/office/powerpoint/2010/main" val="7464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sz="3600" dirty="0">
                <a:solidFill>
                  <a:schemeClr val="bg1"/>
                </a:solidFill>
                <a:latin typeface="Segoe UI Black"/>
                <a:ea typeface="Segoe UI Black"/>
                <a:cs typeface="Segoe UI Light"/>
              </a:rPr>
              <a:t>What do people want from </a:t>
            </a:r>
            <a:r>
              <a:rPr lang="en-GB" sz="3600" dirty="0" smtClean="0">
                <a:solidFill>
                  <a:schemeClr val="bg1"/>
                </a:solidFill>
                <a:latin typeface="Segoe UI Black"/>
                <a:ea typeface="Segoe UI Black"/>
                <a:cs typeface="Segoe UI Light"/>
              </a:rPr>
              <a:t/>
            </a:r>
            <a:br>
              <a:rPr lang="en-GB" sz="3600" dirty="0" smtClean="0">
                <a:solidFill>
                  <a:schemeClr val="bg1"/>
                </a:solidFill>
                <a:latin typeface="Segoe UI Black"/>
                <a:ea typeface="Segoe UI Black"/>
                <a:cs typeface="Segoe UI Light"/>
              </a:rPr>
            </a:br>
            <a:r>
              <a:rPr lang="en-GB" sz="3600" dirty="0" smtClean="0">
                <a:solidFill>
                  <a:schemeClr val="bg1"/>
                </a:solidFill>
                <a:latin typeface="Segoe UI Black"/>
                <a:ea typeface="Segoe UI Black"/>
                <a:cs typeface="Segoe UI Light"/>
              </a:rPr>
              <a:t>central </a:t>
            </a:r>
            <a:r>
              <a:rPr lang="en-GB" sz="3600" dirty="0">
                <a:solidFill>
                  <a:schemeClr val="bg1"/>
                </a:solidFill>
                <a:latin typeface="Segoe UI Black"/>
                <a:ea typeface="Segoe UI Black"/>
                <a:cs typeface="Segoe UI Light"/>
              </a:rPr>
              <a:t>resources?</a:t>
            </a: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421369"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External facilitation for mission planning</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Training for lay ministry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Appreciation, support and encouragement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Guidance for PCCs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DAC not just processing faculties but suggesting changes.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Transparency and communication about diocesan finance.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Reassurance about central cost control.</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Help to encourage giving and capital fundraising.</a:t>
            </a: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6327231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sz="4000" dirty="0">
                <a:solidFill>
                  <a:schemeClr val="bg1"/>
                </a:solidFill>
                <a:latin typeface="Segoe UI Black"/>
                <a:ea typeface="Segoe UI Black"/>
                <a:cs typeface="Segoe UI Light"/>
              </a:rPr>
              <a:t>Paradoxes and contradictions?</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200" y="1467634"/>
            <a:ext cx="9550706"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Established congregations lament the lack of younger volunteers to sustain the existing, younger people have no interest in sustaining the existing! Tension</a:t>
            </a:r>
            <a:r>
              <a:rPr kumimoji="0" lang="en-US" b="0" i="0" u="none" strike="noStrike" kern="1200" cap="none" spc="0" normalizeH="0" noProof="0" dirty="0">
                <a:ln>
                  <a:noFill/>
                </a:ln>
                <a:effectLst/>
                <a:uLnTx/>
                <a:uFillTx/>
                <a:latin typeface="Segoe UI" panose="020B0502040204020203" pitchFamily="34" charset="0"/>
                <a:cs typeface="Segoe UI" panose="020B0502040204020203" pitchFamily="34" charset="0"/>
              </a:rPr>
              <a:t> between institution and kingdom?</a:t>
            </a:r>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Current leaders focus more on the survival of the institution and preservation of existing patterns, some seeing talk of inclusivity and combatting racism as ‘woke’ distractions.  Younger people see these things as the main thing!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Laity are asking for training and equipping to live the spiritual life, but still want in many cases clergy to do it for them. Clergy and Readers are bemoaning the lack of engagement with anything other than Sunday worship.</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Parishes</a:t>
            </a:r>
            <a:r>
              <a:rPr kumimoji="0" lang="en-US" b="0" i="0" u="none" strike="noStrike" kern="1200" cap="none" spc="0" normalizeH="0" noProof="0" dirty="0">
                <a:ln>
                  <a:noFill/>
                </a:ln>
                <a:effectLst/>
                <a:uLnTx/>
                <a:uFillTx/>
                <a:latin typeface="Segoe UI" panose="020B0502040204020203" pitchFamily="34" charset="0"/>
                <a:cs typeface="Segoe UI" panose="020B0502040204020203" pitchFamily="34" charset="0"/>
              </a:rPr>
              <a:t> have money anxieties, yet parish reserves have increased markedly over the last few years and our buildings are in a better state than they have been since they were built.</a:t>
            </a:r>
            <a:endPar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 digital divide opening up between not spots and generations living more of their lives online.</a:t>
            </a:r>
          </a:p>
          <a:p>
            <a:pPr marL="285750" indent="-285750">
              <a:buFont typeface="Arial" panose="020B0604020202020204" pitchFamily="34" charset="0"/>
              <a:buChar char="•"/>
            </a:pPr>
            <a:endParaRPr lang="en-US" sz="800"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We all seem agreed on the importance of climate change and engaging with it with other partners.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dirty="0">
              <a:latin typeface="Segoe UI" panose="020B0502040204020203" pitchFamily="34" charset="0"/>
              <a:cs typeface="Segoe UI" panose="020B0502040204020203"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We want vision but we’re all exhausted.</a:t>
            </a:r>
          </a:p>
        </p:txBody>
      </p:sp>
    </p:spTree>
    <p:extLst>
      <p:ext uri="{BB962C8B-B14F-4D97-AF65-F5344CB8AC3E}">
        <p14:creationId xmlns:p14="http://schemas.microsoft.com/office/powerpoint/2010/main" val="16333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199" y="50450"/>
            <a:ext cx="9594773" cy="1204485"/>
          </a:xfrm>
        </p:spPr>
        <p:txBody>
          <a:bodyPr>
            <a:normAutofit/>
          </a:bodyPr>
          <a:lstStyle/>
          <a:p>
            <a:r>
              <a:rPr lang="en-GB" sz="3600" dirty="0">
                <a:solidFill>
                  <a:schemeClr val="bg1"/>
                </a:solidFill>
                <a:latin typeface="Segoe UI Black"/>
                <a:ea typeface="Segoe UI Black"/>
                <a:cs typeface="Segoe UI Light"/>
              </a:rPr>
              <a:t>Conclusions from strategy </a:t>
            </a:r>
            <a:r>
              <a:rPr lang="en-GB" sz="3600" dirty="0" smtClean="0">
                <a:solidFill>
                  <a:schemeClr val="bg1"/>
                </a:solidFill>
                <a:latin typeface="Segoe UI Black"/>
                <a:ea typeface="Segoe UI Black"/>
                <a:cs typeface="Segoe UI Light"/>
              </a:rPr>
              <a:t>review group</a:t>
            </a:r>
            <a:endParaRPr lang="en-GB" sz="3600" dirty="0">
              <a:solidFill>
                <a:schemeClr val="bg1"/>
              </a:solidFill>
              <a:latin typeface="Segoe UI Black"/>
              <a:ea typeface="Segoe UI Black"/>
              <a:cs typeface="Segoe UI Light"/>
            </a:endParaRPr>
          </a:p>
        </p:txBody>
      </p:sp>
      <p:sp>
        <p:nvSpPr>
          <p:cNvPr id="7" name="Content Placeholder 2"/>
          <p:cNvSpPr>
            <a:spLocks noGrp="1"/>
          </p:cNvSpPr>
          <p:nvPr>
            <p:ph idx="1"/>
          </p:nvPr>
        </p:nvSpPr>
        <p:spPr>
          <a:xfrm>
            <a:off x="219254" y="2035296"/>
            <a:ext cx="11875415" cy="4603709"/>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439657"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400" dirty="0">
                <a:latin typeface="Segoe UI Semibold" panose="020B0702040204020203" pitchFamily="34" charset="0"/>
                <a:cs typeface="Segoe UI Semibold" panose="020B0702040204020203" pitchFamily="34" charset="0"/>
              </a:rPr>
              <a:t>Some agreed values: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Corporate prayer and worship the foundation of our activity.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Our calling is to proclaim Christ in word and deed, grow disciples and build the kingdom.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The people of God working together are our greatest resource.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Local Church congregations are the </a:t>
            </a:r>
            <a:r>
              <a:rPr lang="en-US" sz="2000" dirty="0" err="1">
                <a:latin typeface="Segoe UI" panose="020B0502040204020203" pitchFamily="34" charset="0"/>
                <a:cs typeface="Segoe UI" panose="020B0502040204020203" pitchFamily="34" charset="0"/>
              </a:rPr>
              <a:t>centre</a:t>
            </a:r>
            <a:r>
              <a:rPr lang="en-US" sz="2000" dirty="0">
                <a:latin typeface="Segoe UI" panose="020B0502040204020203" pitchFamily="34" charset="0"/>
                <a:cs typeface="Segoe UI" panose="020B0502040204020203" pitchFamily="34" charset="0"/>
              </a:rPr>
              <a:t> of the diocese.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We are all part of one body, whether parish or central resources.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The need for continuing development in the following areas: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Focus on Christ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Generosity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Co-operation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latin typeface="Segoe UI" panose="020B0502040204020203" pitchFamily="34" charset="0"/>
                <a:cs typeface="Segoe UI" panose="020B0502040204020203" pitchFamily="34" charset="0"/>
              </a:rPr>
              <a:t>Community engagement</a:t>
            </a: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81456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sz="4000" dirty="0">
                <a:solidFill>
                  <a:schemeClr val="bg1"/>
                </a:solidFill>
                <a:latin typeface="Segoe UI Black"/>
                <a:ea typeface="Segoe UI Black"/>
                <a:cs typeface="Segoe UI Light"/>
              </a:rPr>
              <a:t>Final Overview </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200" y="1820173"/>
            <a:ext cx="978206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Segoe UI" panose="020B0502040204020203" pitchFamily="34" charset="0"/>
                <a:cs typeface="Segoe UI" panose="020B0502040204020203" pitchFamily="34" charset="0"/>
              </a:rPr>
              <a:t>We can see that any strategy for 2022 onwards needs to look clearly at:</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Growing congregations (A bigger church to make a bigger difference</a:t>
            </a:r>
            <a:r>
              <a:rPr lang="en-US" sz="2000" dirty="0" smtClean="0">
                <a:latin typeface="Segoe UI" panose="020B0502040204020203" pitchFamily="34" charset="0"/>
                <a:cs typeface="Segoe UI" panose="020B0502040204020203" pitchFamily="34" charset="0"/>
              </a:rPr>
              <a:t>).</a:t>
            </a:r>
            <a:endParaRPr lang="en-US"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Meeting young people where they are and making connections (schools therefore central), but don’t forget the 20 -60 year </a:t>
            </a:r>
            <a:r>
              <a:rPr lang="en-US" sz="2000" dirty="0" err="1">
                <a:latin typeface="Segoe UI" panose="020B0502040204020203" pitchFamily="34" charset="0"/>
                <a:cs typeface="Segoe UI" panose="020B0502040204020203" pitchFamily="34" charset="0"/>
              </a:rPr>
              <a:t>olds</a:t>
            </a:r>
            <a:r>
              <a:rPr lang="en-US" sz="2000" dirty="0">
                <a:latin typeface="Segoe UI" panose="020B0502040204020203" pitchFamily="34" charset="0"/>
                <a:cs typeface="Segoe UI" panose="020B0502040204020203" pitchFamily="34" charset="0"/>
              </a:rPr>
              <a:t>!</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Increasing clergy morale, confidence and capability.</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Providing lay leadership support, diversifying training and possibilities for service</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Our buildings.</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Finding a way to be sustainable and talk honestly about money.</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Permission giving and mutual accountability, bottom up rather than top down.</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Flexibility – constant change is the new normal.</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Raising people’s sights above the narrowly parochial.</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Engaging with the 97%</a:t>
            </a: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Reframing language, but not dumbing down, discipleship is demanding.</a:t>
            </a:r>
          </a:p>
        </p:txBody>
      </p:sp>
    </p:spTree>
    <p:extLst>
      <p:ext uri="{BB962C8B-B14F-4D97-AF65-F5344CB8AC3E}">
        <p14:creationId xmlns:p14="http://schemas.microsoft.com/office/powerpoint/2010/main" val="34869194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1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fade">
                                      <p:cBhvr>
                                        <p:cTn id="32" dur="1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fade">
                                      <p:cBhvr>
                                        <p:cTn id="37" dur="1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fade">
                                      <p:cBhvr>
                                        <p:cTn id="42" dur="1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fade">
                                      <p:cBhvr>
                                        <p:cTn id="47" dur="1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fade">
                                      <p:cBhvr>
                                        <p:cTn id="52" dur="1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fade">
                                      <p:cBhvr>
                                        <p:cTn id="57" dur="1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sz="4000" dirty="0">
                <a:solidFill>
                  <a:schemeClr val="bg1"/>
                </a:solidFill>
                <a:latin typeface="Segoe UI Black"/>
                <a:ea typeface="Segoe UI Black"/>
                <a:cs typeface="Segoe UI Light"/>
              </a:rPr>
              <a:t>Reflections</a:t>
            </a:r>
            <a:r>
              <a:rPr lang="en-GB" sz="2800" dirty="0">
                <a:solidFill>
                  <a:schemeClr val="bg1"/>
                </a:solidFill>
                <a:latin typeface="Segoe UI Light"/>
                <a:ea typeface="Segoe UI Black"/>
                <a:cs typeface="Segoe UI Light"/>
              </a:rPr>
              <a:t> </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384793"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From what’s been said so far, is there anything missing?</a:t>
            </a: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8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514350" marR="0" lvl="0" indent="-514350" algn="l" defTabSz="914400" rtl="0" eaLnBrk="1" fontAlgn="auto" latinLnBrk="0" hangingPunct="1">
              <a:lnSpc>
                <a:spcPct val="100000"/>
              </a:lnSpc>
              <a:spcBef>
                <a:spcPts val="0"/>
              </a:spcBef>
              <a:spcAft>
                <a:spcPts val="0"/>
              </a:spcAft>
              <a:buClrTx/>
              <a:buSzTx/>
              <a:buFont typeface="+mj-lt"/>
              <a:buAutoNum type="arabicPeriod"/>
              <a:tabLst/>
              <a:defRPr/>
            </a:pPr>
            <a:r>
              <a:rPr lang="en-US" sz="2800" dirty="0">
                <a:latin typeface="Segoe UI" panose="020B0502040204020203" pitchFamily="34" charset="0"/>
                <a:cs typeface="Segoe UI" panose="020B0502040204020203" pitchFamily="34" charset="0"/>
              </a:rPr>
              <a:t>Anything that you disagree with or would want re-framed?</a:t>
            </a:r>
          </a:p>
        </p:txBody>
      </p:sp>
    </p:spTree>
    <p:extLst>
      <p:ext uri="{BB962C8B-B14F-4D97-AF65-F5344CB8AC3E}">
        <p14:creationId xmlns:p14="http://schemas.microsoft.com/office/powerpoint/2010/main" val="2948002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sz="4000" dirty="0">
                <a:solidFill>
                  <a:schemeClr val="bg1"/>
                </a:solidFill>
                <a:latin typeface="Segoe UI Black"/>
                <a:ea typeface="Segoe UI Black"/>
                <a:cs typeface="Segoe UI Light"/>
              </a:rPr>
              <a:t>Groups after lunch from DLTs*</a:t>
            </a:r>
            <a:r>
              <a:rPr lang="en-GB" sz="2800" dirty="0">
                <a:solidFill>
                  <a:schemeClr val="bg1"/>
                </a:solidFill>
                <a:latin typeface="Segoe UI Light"/>
                <a:ea typeface="Segoe UI Black"/>
                <a:cs typeface="Segoe UI Light"/>
              </a:rPr>
              <a:t> </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476233"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Self select into groups according to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Agreed values and continuing development (cultural shift), e.g. supporters to disciples of Christ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a:latin typeface="Segoe UI" panose="020B0502040204020203" pitchFamily="34" charset="0"/>
                <a:cs typeface="Segoe UI" panose="020B0502040204020203" pitchFamily="34" charset="0"/>
              </a:rPr>
              <a:t>Engaging the 97%</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a:latin typeface="Segoe UI" panose="020B0502040204020203" pitchFamily="34" charset="0"/>
                <a:cs typeface="Segoe UI" panose="020B0502040204020203" pitchFamily="34" charset="0"/>
              </a:rPr>
              <a:t>Relationship between bottom up and top down – loose expectations rather than targets. How do we link up?</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a:latin typeface="Segoe UI" panose="020B0502040204020203" pitchFamily="34" charset="0"/>
                <a:cs typeface="Segoe UI" panose="020B0502040204020203" pitchFamily="34" charset="0"/>
              </a:rPr>
              <a:t>What is a Deanery Leadership team, how should it be </a:t>
            </a:r>
            <a:r>
              <a:rPr lang="en-US" sz="2000" dirty="0" err="1">
                <a:latin typeface="Segoe UI" panose="020B0502040204020203" pitchFamily="34" charset="0"/>
                <a:cs typeface="Segoe UI" panose="020B0502040204020203" pitchFamily="34" charset="0"/>
              </a:rPr>
              <a:t>authorised</a:t>
            </a:r>
            <a:r>
              <a:rPr lang="en-US" sz="2000" dirty="0">
                <a:latin typeface="Segoe UI" panose="020B0502040204020203" pitchFamily="34" charset="0"/>
                <a:cs typeface="Segoe UI" panose="020B0502040204020203" pitchFamily="34" charset="0"/>
              </a:rPr>
              <a:t> and resourced?</a:t>
            </a: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a:defRPr/>
            </a:pPr>
            <a:r>
              <a:rPr lang="en-US" sz="2400" dirty="0">
                <a:latin typeface="Segoe UI Semibold" panose="020B0702040204020203" pitchFamily="34" charset="0"/>
                <a:cs typeface="Segoe UI Semibold" panose="020B0702040204020203" pitchFamily="34" charset="0"/>
              </a:rPr>
              <a:t>Review current provision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Are there things we should stop?</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Are there things we should do differently?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How could the DLT help move this forward?</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a:latin typeface="Segoe UI" panose="020B0502040204020203" pitchFamily="34" charset="0"/>
                <a:cs typeface="Segoe UI" panose="020B0502040204020203" pitchFamily="34" charset="0"/>
              </a:rPr>
              <a:t>What help would we need from central resources to do this?</a:t>
            </a:r>
          </a:p>
          <a:p>
            <a:pPr marR="0" lvl="0" algn="r" defTabSz="914400" rtl="0" eaLnBrk="1" fontAlgn="auto" latinLnBrk="0" hangingPunct="1">
              <a:lnSpc>
                <a:spcPct val="100000"/>
              </a:lnSpc>
              <a:spcBef>
                <a:spcPts val="0"/>
              </a:spcBef>
              <a:spcAft>
                <a:spcPts val="0"/>
              </a:spcAft>
              <a:buClrTx/>
              <a:buSzTx/>
              <a:tabLst/>
              <a:defRPr/>
            </a:pPr>
            <a:r>
              <a:rPr kumimoji="0" lang="en-US" sz="1200" b="0" i="0" u="none" strike="noStrike" kern="1200" cap="none" spc="0" normalizeH="0" baseline="0" noProof="0" dirty="0">
                <a:ln>
                  <a:noFill/>
                </a:ln>
                <a:effectLst/>
                <a:uLnTx/>
                <a:uFillTx/>
                <a:latin typeface="Segoe UI" panose="020B0502040204020203" pitchFamily="34" charset="0"/>
                <a:cs typeface="Segoe UI" panose="020B0502040204020203" pitchFamily="34" charset="0"/>
              </a:rPr>
              <a:t>*Deanery Leadership</a:t>
            </a:r>
            <a:r>
              <a:rPr kumimoji="0" lang="en-US" sz="1200" b="0" i="0" u="none" strike="noStrike" kern="1200" cap="none" spc="0" normalizeH="0" noProof="0" dirty="0">
                <a:ln>
                  <a:noFill/>
                </a:ln>
                <a:effectLst/>
                <a:uLnTx/>
                <a:uFillTx/>
                <a:latin typeface="Segoe UI" panose="020B0502040204020203" pitchFamily="34" charset="0"/>
                <a:cs typeface="Segoe UI" panose="020B0502040204020203" pitchFamily="34" charset="0"/>
              </a:rPr>
              <a:t> Teams</a:t>
            </a:r>
            <a:endParaRPr kumimoji="0" lang="en-US" sz="12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54340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500"/>
                                        <p:tgtEl>
                                          <p:spTgt spid="2">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Effect transition="in" filter="fade">
                                      <p:cBhvr>
                                        <p:cTn id="37" dur="500"/>
                                        <p:tgtEl>
                                          <p:spTgt spid="2">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Effect transition="in" filter="fade">
                                      <p:cBhvr>
                                        <p:cTn id="42" dur="500"/>
                                        <p:tgtEl>
                                          <p:spTgt spid="2">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Effect transition="in" filter="fade">
                                      <p:cBhvr>
                                        <p:cTn id="47" dur="500"/>
                                        <p:tgtEl>
                                          <p:spTgt spid="2">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fade">
                                      <p:cBhvr>
                                        <p:cTn id="52" dur="500"/>
                                        <p:tgtEl>
                                          <p:spTgt spid="2">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fade">
                                      <p:cBhvr>
                                        <p:cTn id="5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27"/>
            <a:ext cx="10515600" cy="994454"/>
          </a:xfrm>
        </p:spPr>
        <p:txBody>
          <a:bodyPr>
            <a:normAutofit/>
          </a:bodyPr>
          <a:lstStyle/>
          <a:p>
            <a:r>
              <a:rPr lang="en-GB" dirty="0">
                <a:solidFill>
                  <a:schemeClr val="bg1"/>
                </a:solidFill>
                <a:latin typeface="Segoe UI Black"/>
                <a:ea typeface="Segoe UI Black"/>
                <a:cs typeface="Segoe UI Light"/>
              </a:rPr>
              <a:t>2021 Listening Events</a:t>
            </a:r>
          </a:p>
        </p:txBody>
      </p:sp>
      <p:sp>
        <p:nvSpPr>
          <p:cNvPr id="3" name="Content Placeholder 2"/>
          <p:cNvSpPr>
            <a:spLocks noGrp="1"/>
          </p:cNvSpPr>
          <p:nvPr>
            <p:ph idx="1"/>
          </p:nvPr>
        </p:nvSpPr>
        <p:spPr>
          <a:xfrm>
            <a:off x="838199" y="1740666"/>
            <a:ext cx="9472749" cy="4337918"/>
          </a:xfrm>
        </p:spPr>
        <p:txBody>
          <a:bodyPr vert="horz" lIns="91440" tIns="45720" rIns="91440" bIns="45720" rtlCol="0" anchor="t">
            <a:noAutofit/>
          </a:bodyPr>
          <a:lstStyle/>
          <a:p>
            <a:pPr>
              <a:lnSpc>
                <a:spcPct val="100000"/>
              </a:lnSpc>
            </a:pPr>
            <a:r>
              <a:rPr lang="en-GB" sz="1800" dirty="0">
                <a:latin typeface="Segoe UI" panose="020B0502040204020203" pitchFamily="34" charset="0"/>
                <a:ea typeface="+mn-lt"/>
                <a:cs typeface="Segoe UI" panose="020B0502040204020203" pitchFamily="34" charset="0"/>
              </a:rPr>
              <a:t>Our Diocesan Mission Action Plan / Strategy was created in 2016 after a series of 'Follow' Events around the diocese. In 2021 we wanted to know how successful it had been.</a:t>
            </a:r>
            <a:br>
              <a:rPr lang="en-GB" sz="1800" dirty="0">
                <a:latin typeface="Segoe UI" panose="020B0502040204020203" pitchFamily="34" charset="0"/>
                <a:ea typeface="+mn-lt"/>
                <a:cs typeface="Segoe UI" panose="020B0502040204020203" pitchFamily="34" charset="0"/>
              </a:rPr>
            </a:br>
            <a:endParaRPr lang="en-GB" sz="1800" dirty="0">
              <a:latin typeface="Segoe UI" panose="020B0502040204020203" pitchFamily="34" charset="0"/>
              <a:ea typeface="+mn-lt"/>
              <a:cs typeface="Segoe UI" panose="020B0502040204020203" pitchFamily="34" charset="0"/>
            </a:endParaRPr>
          </a:p>
          <a:p>
            <a:pPr>
              <a:lnSpc>
                <a:spcPct val="100000"/>
              </a:lnSpc>
            </a:pPr>
            <a:r>
              <a:rPr lang="en-GB" sz="1800" dirty="0">
                <a:latin typeface="Segoe UI" panose="020B0502040204020203" pitchFamily="34" charset="0"/>
                <a:cs typeface="Segoe UI" panose="020B0502040204020203" pitchFamily="34" charset="0"/>
              </a:rPr>
              <a:t>A theological think tank did some initial thinking at the start of the pandemic about what we were learning. Listening events were held online with all the clergy and readers. A strategy review group was set up. </a:t>
            </a:r>
            <a:br>
              <a:rPr lang="en-GB" sz="1800" dirty="0">
                <a:latin typeface="Segoe UI" panose="020B0502040204020203" pitchFamily="34" charset="0"/>
                <a:cs typeface="Segoe UI" panose="020B0502040204020203" pitchFamily="34" charset="0"/>
              </a:rPr>
            </a:br>
            <a:endParaRPr lang="en-GB" sz="1800" dirty="0">
              <a:latin typeface="Segoe UI" panose="020B0502040204020203" pitchFamily="34" charset="0"/>
              <a:cs typeface="Segoe UI" panose="020B0502040204020203" pitchFamily="34" charset="0"/>
            </a:endParaRPr>
          </a:p>
          <a:p>
            <a:pPr>
              <a:lnSpc>
                <a:spcPct val="100000"/>
              </a:lnSpc>
            </a:pPr>
            <a:r>
              <a:rPr lang="en-GB" sz="1800" dirty="0">
                <a:latin typeface="Segoe UI" panose="020B0502040204020203" pitchFamily="34" charset="0"/>
                <a:cs typeface="Segoe UI" panose="020B0502040204020203" pitchFamily="34" charset="0"/>
              </a:rPr>
              <a:t>Feedback from the initial suggestions from Strategy Review group concluded a longer period of listening was needed, especially as COVID was continuing to hamper any meaningful recovery planning.</a:t>
            </a:r>
            <a:br>
              <a:rPr lang="en-GB" sz="1800" dirty="0">
                <a:latin typeface="Segoe UI" panose="020B0502040204020203" pitchFamily="34" charset="0"/>
                <a:cs typeface="Segoe UI" panose="020B0502040204020203" pitchFamily="34" charset="0"/>
              </a:rPr>
            </a:br>
            <a:endParaRPr lang="en-GB" sz="1800" dirty="0">
              <a:latin typeface="Segoe UI" panose="020B0502040204020203" pitchFamily="34" charset="0"/>
              <a:cs typeface="Segoe UI" panose="020B0502040204020203" pitchFamily="34" charset="0"/>
            </a:endParaRPr>
          </a:p>
          <a:p>
            <a:pPr>
              <a:lnSpc>
                <a:spcPct val="100000"/>
              </a:lnSpc>
            </a:pPr>
            <a:r>
              <a:rPr lang="en-GB" sz="1800" dirty="0">
                <a:latin typeface="Segoe UI" panose="020B0502040204020203" pitchFamily="34" charset="0"/>
                <a:cs typeface="Segoe UI" panose="020B0502040204020203" pitchFamily="34" charset="0"/>
              </a:rPr>
              <a:t>Surveys were put on the website, people were encouraged to feedback directly or as part of teams and specific focus groups were set for underrepresented group (young people, teachers, female clergy). This sat alongside the 10 deanery listening events held around the diocese.  </a:t>
            </a:r>
            <a:endParaRPr lang="en-GB" sz="14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6887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sz="3600" dirty="0">
                <a:solidFill>
                  <a:schemeClr val="bg1"/>
                </a:solidFill>
                <a:latin typeface="Segoe UI Black"/>
                <a:ea typeface="Segoe UI Black"/>
                <a:cs typeface="Segoe UI Light"/>
              </a:rPr>
              <a:t>Areas from BSM* and staff discussion</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439657"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effectLst/>
                <a:uLnTx/>
                <a:uFillTx/>
                <a:latin typeface="Segoe UI Semibold" panose="020B0702040204020203" pitchFamily="34" charset="0"/>
                <a:cs typeface="Segoe UI Semibold" panose="020B0702040204020203" pitchFamily="34" charset="0"/>
              </a:rPr>
              <a:t>Self select into</a:t>
            </a:r>
            <a:r>
              <a:rPr kumimoji="0" lang="en-US" sz="2400" b="0" i="0" u="none" strike="noStrike" kern="1200" cap="none" spc="0" normalizeH="0" noProof="0" dirty="0">
                <a:ln>
                  <a:noFill/>
                </a:ln>
                <a:effectLst/>
                <a:uLnTx/>
                <a:uFillTx/>
                <a:latin typeface="Segoe UI Semibold" panose="020B0702040204020203" pitchFamily="34" charset="0"/>
                <a:cs typeface="Segoe UI Semibold" panose="020B0702040204020203" pitchFamily="34" charset="0"/>
              </a:rPr>
              <a:t> groups according to interest.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aseline="0" dirty="0">
              <a:latin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noProof="0" dirty="0">
                <a:ln>
                  <a:noFill/>
                </a:ln>
                <a:effectLst/>
                <a:uLnTx/>
                <a:uFillTx/>
                <a:latin typeface="Segoe UI" panose="020B0502040204020203" pitchFamily="34" charset="0"/>
                <a:cs typeface="Segoe UI" panose="020B0502040204020203" pitchFamily="34" charset="0"/>
              </a:rPr>
              <a:t>Schools strategy properly integrated into a diocesan strategy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baseline="0" dirty="0">
                <a:latin typeface="Segoe UI" panose="020B0502040204020203" pitchFamily="34" charset="0"/>
                <a:cs typeface="Segoe UI" panose="020B0502040204020203" pitchFamily="34" charset="0"/>
              </a:rPr>
              <a:t>Building clergy morale and capability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noProof="0" dirty="0">
                <a:ln>
                  <a:noFill/>
                </a:ln>
                <a:effectLst/>
                <a:uLnTx/>
                <a:uFillTx/>
                <a:latin typeface="Segoe UI" panose="020B0502040204020203" pitchFamily="34" charset="0"/>
                <a:cs typeface="Segoe UI" panose="020B0502040204020203" pitchFamily="34" charset="0"/>
              </a:rPr>
              <a:t>Equipping parishes and benefices to grow.</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baseline="0" dirty="0">
                <a:latin typeface="Segoe UI" panose="020B0502040204020203" pitchFamily="34" charset="0"/>
                <a:cs typeface="Segoe UI" panose="020B0502040204020203" pitchFamily="34" charset="0"/>
              </a:rPr>
              <a:t>Communication around buildings/</a:t>
            </a:r>
            <a:r>
              <a:rPr lang="en-US" sz="2000" dirty="0">
                <a:latin typeface="Segoe UI" panose="020B0502040204020203" pitchFamily="34" charset="0"/>
                <a:cs typeface="Segoe UI" panose="020B0502040204020203" pitchFamily="34" charset="0"/>
              </a:rPr>
              <a:t> money/ technicalities to grow confidence. (e.g. when to pick up phone to DAC, how to encourage giving etc.)</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dirty="0">
                <a:latin typeface="Segoe UI" panose="020B0502040204020203" pitchFamily="34" charset="0"/>
                <a:cs typeface="Segoe UI" panose="020B0502040204020203" pitchFamily="34" charset="0"/>
              </a:rPr>
              <a:t>Enabling lay ministry alongside clergy.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lang="en-US" sz="2000" dirty="0">
              <a:latin typeface="Segoe UI" panose="020B0502040204020203" pitchFamily="34" charset="0"/>
              <a:cs typeface="Segoe UI" panose="020B0502040204020203" pitchFamily="34" charset="0"/>
            </a:endParaRPr>
          </a:p>
          <a:p>
            <a:pPr>
              <a:defRPr/>
            </a:pPr>
            <a:r>
              <a:rPr lang="en-US" sz="2400" dirty="0">
                <a:latin typeface="Segoe UI Semibold" panose="020B0702040204020203" pitchFamily="34" charset="0"/>
                <a:cs typeface="Segoe UI Semibold" panose="020B0702040204020203" pitchFamily="34" charset="0"/>
              </a:rPr>
              <a:t>Review current provision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baseline="0" dirty="0">
                <a:latin typeface="Segoe UI" panose="020B0502040204020203" pitchFamily="34" charset="0"/>
                <a:cs typeface="Segoe UI" panose="020B0502040204020203" pitchFamily="34" charset="0"/>
              </a:rPr>
              <a:t>Are there things we should stop?</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en-US" sz="2000" b="0" i="0" u="none" strike="noStrike" kern="1200" cap="none" spc="0" normalizeH="0" noProof="0" dirty="0">
                <a:ln>
                  <a:noFill/>
                </a:ln>
                <a:effectLst/>
                <a:uLnTx/>
                <a:uFillTx/>
                <a:latin typeface="Segoe UI" panose="020B0502040204020203" pitchFamily="34" charset="0"/>
                <a:cs typeface="Segoe UI" panose="020B0502040204020203" pitchFamily="34" charset="0"/>
              </a:rPr>
              <a:t>Are there things we should do differently?</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lang="en-US" sz="2000" baseline="0" dirty="0">
                <a:latin typeface="Segoe UI" panose="020B0502040204020203" pitchFamily="34" charset="0"/>
                <a:cs typeface="Segoe UI" panose="020B0502040204020203" pitchFamily="34" charset="0"/>
              </a:rPr>
              <a:t>Is there anything new we should start.</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noProof="0" dirty="0">
              <a:ln>
                <a:noFill/>
              </a:ln>
              <a:effectLst/>
              <a:uLnTx/>
              <a:uFillTx/>
              <a:latin typeface="Segoe UI" panose="020B0502040204020203" pitchFamily="34" charset="0"/>
              <a:cs typeface="Segoe UI" panose="020B0502040204020203" pitchFamily="34" charset="0"/>
            </a:endParaRPr>
          </a:p>
          <a:p>
            <a:pPr marR="0" lvl="0" algn="r" defTabSz="914400" rtl="0" eaLnBrk="1" fontAlgn="auto" latinLnBrk="0" hangingPunct="1">
              <a:lnSpc>
                <a:spcPct val="100000"/>
              </a:lnSpc>
              <a:spcBef>
                <a:spcPts val="0"/>
              </a:spcBef>
              <a:spcAft>
                <a:spcPts val="0"/>
              </a:spcAft>
              <a:buClrTx/>
              <a:buSzTx/>
              <a:tabLst/>
              <a:defRPr/>
            </a:pPr>
            <a:r>
              <a:rPr lang="en-US" sz="1400" baseline="0" dirty="0">
                <a:latin typeface="Segoe UI" panose="020B0502040204020203" pitchFamily="34" charset="0"/>
                <a:cs typeface="Segoe UI" panose="020B0502040204020203" pitchFamily="34" charset="0"/>
              </a:rPr>
              <a:t>*Bishop’s Staff Meeting</a:t>
            </a:r>
            <a:endPar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30232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sz="3600" dirty="0" smtClean="0">
                <a:solidFill>
                  <a:schemeClr val="bg1"/>
                </a:solidFill>
                <a:latin typeface="Segoe UI Black"/>
                <a:ea typeface="Segoe UI Black"/>
                <a:cs typeface="Segoe UI Light"/>
              </a:rPr>
              <a:t>Next Steps</a:t>
            </a:r>
            <a:endParaRPr lang="en-GB" sz="3600" dirty="0">
              <a:solidFill>
                <a:schemeClr val="bg1"/>
              </a:solidFill>
              <a:latin typeface="Segoe UI Black"/>
              <a:ea typeface="Segoe UI Black"/>
              <a:cs typeface="Segoe UI Light"/>
            </a:endParaRP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2" name="TextBox 1">
            <a:extLst>
              <a:ext uri="{FF2B5EF4-FFF2-40B4-BE49-F238E27FC236}">
                <a16:creationId xmlns:a16="http://schemas.microsoft.com/office/drawing/2014/main" id="{D295D185-2748-4BB8-990D-B8038F942CCC}"/>
              </a:ext>
            </a:extLst>
          </p:cNvPr>
          <p:cNvSpPr txBox="1"/>
          <p:nvPr/>
        </p:nvSpPr>
        <p:spPr>
          <a:xfrm>
            <a:off x="838199" y="1820173"/>
            <a:ext cx="9439657" cy="43088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lvl="0" indent="-342900">
              <a:buFont typeface="Arial" panose="020B0604020202020204" pitchFamily="34" charset="0"/>
              <a:buChar char="•"/>
              <a:defRPr/>
            </a:pPr>
            <a:r>
              <a:rPr lang="en-GB" sz="2400" dirty="0" smtClean="0">
                <a:latin typeface="Segoe UI" panose="020B0502040204020203" pitchFamily="34" charset="0"/>
                <a:cs typeface="Segoe UI" panose="020B0502040204020203" pitchFamily="34" charset="0"/>
              </a:rPr>
              <a:t>The </a:t>
            </a:r>
            <a:r>
              <a:rPr lang="en-GB" sz="2400" dirty="0">
                <a:latin typeface="Segoe UI" panose="020B0502040204020203" pitchFamily="34" charset="0"/>
                <a:cs typeface="Segoe UI" panose="020B0502040204020203" pitchFamily="34" charset="0"/>
              </a:rPr>
              <a:t>development of our strategy will need to account for the anxieties, tiredness and insecurity in congregations, clergy and lay leaders as we slowly emerge from the pandemic.</a:t>
            </a:r>
          </a:p>
          <a:p>
            <a:pPr marL="342900" lvl="0" indent="-342900">
              <a:buFont typeface="Arial" panose="020B0604020202020204" pitchFamily="34" charset="0"/>
              <a:buChar char="•"/>
              <a:defRPr/>
            </a:pPr>
            <a:r>
              <a:rPr lang="en-GB" sz="2400" dirty="0" smtClean="0">
                <a:latin typeface="Segoe UI" panose="020B0502040204020203" pitchFamily="34" charset="0"/>
                <a:cs typeface="Segoe UI" panose="020B0502040204020203" pitchFamily="34" charset="0"/>
              </a:rPr>
              <a:t>Further </a:t>
            </a:r>
            <a:r>
              <a:rPr lang="en-GB" sz="2400" dirty="0">
                <a:latin typeface="Segoe UI" panose="020B0502040204020203" pitchFamily="34" charset="0"/>
                <a:cs typeface="Segoe UI" panose="020B0502040204020203" pitchFamily="34" charset="0"/>
              </a:rPr>
              <a:t>development work needs to be done with the Bishops Council, Bishop’s staff and Diocesan Synod.</a:t>
            </a:r>
          </a:p>
          <a:p>
            <a:pPr marL="342900" lvl="0" indent="-342900">
              <a:buFont typeface="Arial" panose="020B0604020202020204" pitchFamily="34" charset="0"/>
              <a:buChar char="•"/>
              <a:defRPr/>
            </a:pPr>
            <a:r>
              <a:rPr lang="en-GB" sz="2400" dirty="0" smtClean="0">
                <a:latin typeface="Segoe UI" panose="020B0502040204020203" pitchFamily="34" charset="0"/>
                <a:cs typeface="Segoe UI" panose="020B0502040204020203" pitchFamily="34" charset="0"/>
              </a:rPr>
              <a:t>Further </a:t>
            </a:r>
            <a:r>
              <a:rPr lang="en-GB" sz="2400" dirty="0">
                <a:latin typeface="Segoe UI" panose="020B0502040204020203" pitchFamily="34" charset="0"/>
                <a:cs typeface="Segoe UI" panose="020B0502040204020203" pitchFamily="34" charset="0"/>
              </a:rPr>
              <a:t>communication of the emerging direction of travel and prioritising of needs to be undertaken with all key stakeholders.</a:t>
            </a:r>
          </a:p>
          <a:p>
            <a:pPr marL="342900" lvl="0" indent="-342900">
              <a:buFont typeface="Arial" panose="020B0604020202020204" pitchFamily="34" charset="0"/>
              <a:buChar char="•"/>
              <a:defRPr/>
            </a:pPr>
            <a:r>
              <a:rPr lang="en-GB" sz="2400" dirty="0" smtClean="0">
                <a:latin typeface="Segoe UI" panose="020B0502040204020203" pitchFamily="34" charset="0"/>
                <a:cs typeface="Segoe UI" panose="020B0502040204020203" pitchFamily="34" charset="0"/>
              </a:rPr>
              <a:t>Aiming </a:t>
            </a:r>
            <a:r>
              <a:rPr lang="en-GB" sz="2400" dirty="0">
                <a:latin typeface="Segoe UI" panose="020B0502040204020203" pitchFamily="34" charset="0"/>
                <a:cs typeface="Segoe UI" panose="020B0502040204020203" pitchFamily="34" charset="0"/>
              </a:rPr>
              <a:t>for a </a:t>
            </a:r>
            <a:r>
              <a:rPr lang="en-GB" sz="2400" dirty="0" smtClean="0">
                <a:latin typeface="Segoe UI" panose="020B0502040204020203" pitchFamily="34" charset="0"/>
                <a:cs typeface="Segoe UI" panose="020B0502040204020203" pitchFamily="34" charset="0"/>
              </a:rPr>
              <a:t>summary presented to </a:t>
            </a:r>
            <a:r>
              <a:rPr lang="en-GB" sz="2400" dirty="0">
                <a:latin typeface="Segoe UI" panose="020B0502040204020203" pitchFamily="34" charset="0"/>
                <a:cs typeface="Segoe UI" panose="020B0502040204020203" pitchFamily="34" charset="0"/>
              </a:rPr>
              <a:t>Diocesan Synod in </a:t>
            </a:r>
            <a:r>
              <a:rPr lang="en-GB" sz="2400" dirty="0" smtClean="0">
                <a:latin typeface="Segoe UI" panose="020B0502040204020203" pitchFamily="34" charset="0"/>
                <a:cs typeface="Segoe UI" panose="020B0502040204020203" pitchFamily="34" charset="0"/>
              </a:rPr>
              <a:t>July 2022.</a:t>
            </a:r>
            <a:endParaRPr lang="en-GB" sz="2400" dirty="0">
              <a:latin typeface="Segoe UI" panose="020B0502040204020203" pitchFamily="34" charset="0"/>
              <a:cs typeface="Segoe UI" panose="020B0502040204020203" pitchFamily="34" charset="0"/>
            </a:endParaRPr>
          </a:p>
          <a:p>
            <a:pPr marL="342900" lvl="0" indent="-342900">
              <a:buFont typeface="Arial" panose="020B0604020202020204" pitchFamily="34" charset="0"/>
              <a:buChar char="•"/>
              <a:defRPr/>
            </a:pPr>
            <a:r>
              <a:rPr lang="en-GB" sz="2400" dirty="0" smtClean="0">
                <a:latin typeface="Segoe UI" panose="020B0502040204020203" pitchFamily="34" charset="0"/>
                <a:cs typeface="Segoe UI" panose="020B0502040204020203" pitchFamily="34" charset="0"/>
              </a:rPr>
              <a:t>Plan to host events </a:t>
            </a:r>
            <a:r>
              <a:rPr lang="en-GB" sz="2400" dirty="0">
                <a:latin typeface="Segoe UI" panose="020B0502040204020203" pitchFamily="34" charset="0"/>
                <a:cs typeface="Segoe UI" panose="020B0502040204020203" pitchFamily="34" charset="0"/>
              </a:rPr>
              <a:t>to communicate around the diocese </a:t>
            </a:r>
            <a:r>
              <a:rPr lang="en-GB" sz="2400" dirty="0" smtClean="0">
                <a:latin typeface="Segoe UI" panose="020B0502040204020203" pitchFamily="34" charset="0"/>
                <a:cs typeface="Segoe UI" panose="020B0502040204020203" pitchFamily="34" charset="0"/>
              </a:rPr>
              <a:t>in autumn 2022.</a:t>
            </a:r>
            <a:endParaRPr lang="en-GB" sz="2400" dirty="0">
              <a:latin typeface="Segoe UI" panose="020B0502040204020203" pitchFamily="34" charset="0"/>
              <a:cs typeface="Segoe UI" panose="020B0502040204020203" pitchFamily="34" charset="0"/>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en-US" sz="2000" b="0" i="0" u="none" strike="noStrike" kern="1200" cap="none" spc="0" normalizeH="0" noProof="0" dirty="0">
              <a:ln>
                <a:noFill/>
              </a:ln>
              <a:effectLst/>
              <a:uLnTx/>
              <a:uFillTx/>
              <a:latin typeface="Segoe UI" panose="020B0502040204020203" pitchFamily="34" charset="0"/>
              <a:cs typeface="Segoe UI" panose="020B0502040204020203" pitchFamily="34" charset="0"/>
            </a:endParaRPr>
          </a:p>
          <a:p>
            <a:pPr marR="0" lvl="0" algn="r" defTabSz="914400" rtl="0" eaLnBrk="1" fontAlgn="auto" latinLnBrk="0" hangingPunct="1">
              <a:lnSpc>
                <a:spcPct val="100000"/>
              </a:lnSpc>
              <a:spcBef>
                <a:spcPts val="0"/>
              </a:spcBef>
              <a:spcAft>
                <a:spcPts val="0"/>
              </a:spcAft>
              <a:buClrTx/>
              <a:buSzTx/>
              <a:tabLst/>
              <a:defRPr/>
            </a:pPr>
            <a:r>
              <a:rPr lang="en-US" sz="1400" baseline="0" dirty="0">
                <a:latin typeface="Segoe UI" panose="020B0502040204020203" pitchFamily="34" charset="0"/>
                <a:cs typeface="Segoe UI" panose="020B0502040204020203" pitchFamily="34" charset="0"/>
              </a:rPr>
              <a:t>*Bishop’s Staff Meeting</a:t>
            </a:r>
            <a:endParaRPr kumimoji="0" lang="en-US" sz="1400" b="0"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819654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02827"/>
            <a:ext cx="10515600" cy="994454"/>
          </a:xfrm>
        </p:spPr>
        <p:txBody>
          <a:bodyPr>
            <a:normAutofit/>
          </a:bodyPr>
          <a:lstStyle/>
          <a:p>
            <a:r>
              <a:rPr lang="en-GB" dirty="0">
                <a:solidFill>
                  <a:schemeClr val="bg1"/>
                </a:solidFill>
                <a:latin typeface="Segoe UI Black"/>
                <a:ea typeface="Segoe UI Black"/>
                <a:cs typeface="Segoe UI Light"/>
              </a:rPr>
              <a:t>Main Findings</a:t>
            </a:r>
          </a:p>
        </p:txBody>
      </p:sp>
      <p:sp>
        <p:nvSpPr>
          <p:cNvPr id="3" name="Content Placeholder 2"/>
          <p:cNvSpPr>
            <a:spLocks noGrp="1"/>
          </p:cNvSpPr>
          <p:nvPr>
            <p:ph idx="1"/>
          </p:nvPr>
        </p:nvSpPr>
        <p:spPr>
          <a:xfrm>
            <a:off x="838200" y="1950719"/>
            <a:ext cx="9429206" cy="3962375"/>
          </a:xfrm>
        </p:spPr>
        <p:txBody>
          <a:bodyPr vert="horz" lIns="91440" tIns="45720" rIns="91440" bIns="45720" rtlCol="0" anchor="t">
            <a:normAutofit/>
          </a:bodyPr>
          <a:lstStyle/>
          <a:p>
            <a:pPr marL="0" indent="0">
              <a:buNone/>
            </a:pPr>
            <a:r>
              <a:rPr lang="en-GB" sz="2000" dirty="0">
                <a:latin typeface="Segoe UI" panose="020B0502040204020203" pitchFamily="34" charset="0"/>
                <a:ea typeface="+mn-lt"/>
                <a:cs typeface="Segoe UI" panose="020B0502040204020203" pitchFamily="34" charset="0"/>
              </a:rPr>
              <a:t>Throughout the events we received many concerns in a variety of  formats but they broadly fell into the following categories:</a:t>
            </a:r>
            <a:endParaRPr lang="en-GB" sz="2000" dirty="0">
              <a:latin typeface="Segoe UI" panose="020B0502040204020203" pitchFamily="34" charset="0"/>
              <a:cs typeface="Segoe UI" panose="020B0502040204020203" pitchFamily="34" charset="0"/>
            </a:endParaRPr>
          </a:p>
          <a:p>
            <a:pPr marL="457200" indent="-457200"/>
            <a:r>
              <a:rPr lang="en-GB" sz="2000" dirty="0">
                <a:latin typeface="Segoe UI" panose="020B0502040204020203" pitchFamily="34" charset="0"/>
                <a:cs typeface="Segoe UI" panose="020B0502040204020203" pitchFamily="34" charset="0"/>
              </a:rPr>
              <a:t>Finances (sustainability, giving, offer)</a:t>
            </a:r>
          </a:p>
          <a:p>
            <a:pPr marL="457200" indent="-457200"/>
            <a:r>
              <a:rPr lang="en-GB" sz="2000" dirty="0">
                <a:latin typeface="Segoe UI" panose="020B0502040204020203" pitchFamily="34" charset="0"/>
                <a:cs typeface="Segoe UI" panose="020B0502040204020203" pitchFamily="34" charset="0"/>
              </a:rPr>
              <a:t>Church Buildings (costs, use, maintenance)</a:t>
            </a:r>
          </a:p>
          <a:p>
            <a:pPr marL="457200" indent="-457200"/>
            <a:r>
              <a:rPr lang="en-GB" sz="2000" dirty="0">
                <a:latin typeface="Segoe UI" panose="020B0502040204020203" pitchFamily="34" charset="0"/>
                <a:cs typeface="Segoe UI" panose="020B0502040204020203" pitchFamily="34" charset="0"/>
              </a:rPr>
              <a:t>Congregations (numbers, age profile, young people)</a:t>
            </a:r>
          </a:p>
          <a:p>
            <a:pPr marL="457200" indent="-457200"/>
            <a:r>
              <a:rPr lang="en-GB" sz="2000" dirty="0">
                <a:latin typeface="Segoe UI" panose="020B0502040204020203" pitchFamily="34" charset="0"/>
                <a:cs typeface="Segoe UI" panose="020B0502040204020203" pitchFamily="34" charset="0"/>
              </a:rPr>
              <a:t>Clergy &amp; Morale (tired, burnt out, some demoralised)</a:t>
            </a:r>
          </a:p>
        </p:txBody>
      </p:sp>
    </p:spTree>
    <p:extLst>
      <p:ext uri="{BB962C8B-B14F-4D97-AF65-F5344CB8AC3E}">
        <p14:creationId xmlns:p14="http://schemas.microsoft.com/office/powerpoint/2010/main" val="120820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dirty="0">
                <a:solidFill>
                  <a:schemeClr val="bg1"/>
                </a:solidFill>
                <a:latin typeface="Segoe UI Black"/>
                <a:ea typeface="Segoe UI Black"/>
                <a:cs typeface="Segoe UI Light"/>
              </a:rPr>
              <a:t>COVID and The Church </a:t>
            </a:r>
          </a:p>
        </p:txBody>
      </p:sp>
      <p:sp>
        <p:nvSpPr>
          <p:cNvPr id="7" name="Content Placeholder 2"/>
          <p:cNvSpPr>
            <a:spLocks noGrp="1"/>
          </p:cNvSpPr>
          <p:nvPr>
            <p:ph idx="1"/>
          </p:nvPr>
        </p:nvSpPr>
        <p:spPr>
          <a:xfrm>
            <a:off x="838200" y="1848227"/>
            <a:ext cx="9420497" cy="1335648"/>
          </a:xfrm>
        </p:spPr>
        <p:txBody>
          <a:bodyPr vert="horz" lIns="91440" tIns="45720" rIns="91440" bIns="45720" rtlCol="0" anchor="t">
            <a:noAutofit/>
          </a:bodyPr>
          <a:lstStyle/>
          <a:p>
            <a:pPr marL="0" indent="0">
              <a:buNone/>
            </a:pPr>
            <a:r>
              <a:rPr lang="en-GB" sz="2000" dirty="0">
                <a:latin typeface="Segoe UI" panose="020B0502040204020203" pitchFamily="34" charset="0"/>
                <a:cs typeface="Segoe UI" panose="020B0502040204020203" pitchFamily="34" charset="0"/>
              </a:rPr>
              <a:t>Many reported that they have struggled after COVID lockdowns with congregation not returning or not being able to find new members to join. However, some Parishes reported that COVID allowed them to branch into new forms of worship via Zoom and Online. </a:t>
            </a:r>
          </a:p>
        </p:txBody>
      </p:sp>
      <p:pic>
        <p:nvPicPr>
          <p:cNvPr id="2" name="Picture 2" descr="Chart, pie chart&#10;&#10;Description automatically generated">
            <a:extLst>
              <a:ext uri="{FF2B5EF4-FFF2-40B4-BE49-F238E27FC236}">
                <a16:creationId xmlns:a16="http://schemas.microsoft.com/office/drawing/2014/main" id="{B360A197-E039-46DF-9031-E0A6F14D6E38}"/>
              </a:ext>
            </a:extLst>
          </p:cNvPr>
          <p:cNvPicPr>
            <a:picLocks noChangeAspect="1"/>
          </p:cNvPicPr>
          <p:nvPr/>
        </p:nvPicPr>
        <p:blipFill>
          <a:blip r:embed="rId3"/>
          <a:stretch>
            <a:fillRect/>
          </a:stretch>
        </p:blipFill>
        <p:spPr>
          <a:xfrm>
            <a:off x="484427" y="3672965"/>
            <a:ext cx="4695825" cy="2905125"/>
          </a:xfrm>
          <a:prstGeom prst="rect">
            <a:avLst/>
          </a:prstGeom>
        </p:spPr>
      </p:pic>
      <p:sp>
        <p:nvSpPr>
          <p:cNvPr id="3" name="TextBox 2">
            <a:extLst>
              <a:ext uri="{FF2B5EF4-FFF2-40B4-BE49-F238E27FC236}">
                <a16:creationId xmlns:a16="http://schemas.microsoft.com/office/drawing/2014/main" id="{515EE750-273E-4052-86E9-49B339B7066A}"/>
              </a:ext>
            </a:extLst>
          </p:cNvPr>
          <p:cNvSpPr txBox="1"/>
          <p:nvPr/>
        </p:nvSpPr>
        <p:spPr>
          <a:xfrm>
            <a:off x="5534025" y="3672965"/>
            <a:ext cx="472467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latin typeface="Segoe UI" panose="020B0502040204020203" pitchFamily="34" charset="0"/>
                <a:cs typeface="Segoe UI" panose="020B0502040204020203" pitchFamily="34" charset="0"/>
              </a:rPr>
              <a:t>“Zoom services were amazing” – </a:t>
            </a:r>
          </a:p>
          <a:p>
            <a:r>
              <a:rPr lang="en-US" sz="1600" dirty="0">
                <a:latin typeface="Segoe UI" panose="020B0502040204020203" pitchFamily="34" charset="0"/>
                <a:cs typeface="Segoe UI" panose="020B0502040204020203" pitchFamily="34" charset="0"/>
              </a:rPr>
              <a:t>Ross-On-Wye </a:t>
            </a:r>
          </a:p>
          <a:p>
            <a:r>
              <a:rPr lang="en-US" sz="1600" dirty="0">
                <a:latin typeface="Segoe UI" panose="020B0502040204020203" pitchFamily="34" charset="0"/>
                <a:cs typeface="Segoe UI" panose="020B0502040204020203" pitchFamily="34" charset="0"/>
              </a:rPr>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“People not returning to the church, especially older people since covid 19” – </a:t>
            </a:r>
          </a:p>
          <a:p>
            <a:r>
              <a:rPr lang="en-US" sz="1600" dirty="0">
                <a:latin typeface="Segoe UI" panose="020B0502040204020203" pitchFamily="34" charset="0"/>
                <a:cs typeface="Segoe UI" panose="020B0502040204020203" pitchFamily="34" charset="0"/>
              </a:rPr>
              <a:t>Bromyard Listening Event </a:t>
            </a:r>
          </a:p>
          <a:p>
            <a:r>
              <a:rPr lang="en-US" sz="1600" dirty="0">
                <a:latin typeface="Segoe UI" panose="020B0502040204020203" pitchFamily="34" charset="0"/>
                <a:cs typeface="Segoe UI" panose="020B0502040204020203" pitchFamily="34" charset="0"/>
              </a:rPr>
              <a:t/>
            </a:r>
            <a:br>
              <a:rPr lang="en-US" sz="1600" dirty="0">
                <a:latin typeface="Segoe UI" panose="020B0502040204020203" pitchFamily="34" charset="0"/>
                <a:cs typeface="Segoe UI" panose="020B0502040204020203" pitchFamily="34" charset="0"/>
              </a:rPr>
            </a:br>
            <a:r>
              <a:rPr lang="en-US" sz="1600" dirty="0">
                <a:latin typeface="Segoe UI" panose="020B0502040204020203" pitchFamily="34" charset="0"/>
                <a:cs typeface="Segoe UI" panose="020B0502040204020203" pitchFamily="34" charset="0"/>
              </a:rPr>
              <a:t>“Not enough people to start new initiatives” – </a:t>
            </a:r>
          </a:p>
          <a:p>
            <a:r>
              <a:rPr lang="en-US" sz="1600" dirty="0">
                <a:latin typeface="Segoe UI" panose="020B0502040204020203" pitchFamily="34" charset="0"/>
                <a:cs typeface="Segoe UI" panose="020B0502040204020203" pitchFamily="34" charset="0"/>
              </a:rPr>
              <a:t>Kington Listening Event </a:t>
            </a:r>
          </a:p>
        </p:txBody>
      </p:sp>
    </p:spTree>
    <p:extLst>
      <p:ext uri="{BB962C8B-B14F-4D97-AF65-F5344CB8AC3E}">
        <p14:creationId xmlns:p14="http://schemas.microsoft.com/office/powerpoint/2010/main" val="34854035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Callout 1"/>
          <p:cNvSpPr/>
          <p:nvPr/>
        </p:nvSpPr>
        <p:spPr>
          <a:xfrm>
            <a:off x="4700016" y="1664208"/>
            <a:ext cx="3091948" cy="1491281"/>
          </a:xfrm>
          <a:prstGeom prst="wedgeEllipseCallout">
            <a:avLst/>
          </a:prstGeom>
          <a:solidFill>
            <a:srgbClr val="CCB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Segoe UI" panose="020B0502040204020203" pitchFamily="34" charset="0"/>
                <a:ea typeface="+mn-lt"/>
                <a:cs typeface="Segoe UI" panose="020B0502040204020203" pitchFamily="34" charset="0"/>
              </a:rPr>
              <a:t>“Financial instability in churches"</a:t>
            </a:r>
            <a:endParaRPr lang="en-US" dirty="0">
              <a:latin typeface="Segoe UI" panose="020B0502040204020203" pitchFamily="34" charset="0"/>
              <a:cs typeface="Segoe UI" panose="020B0502040204020203" pitchFamily="34" charset="0"/>
            </a:endParaRPr>
          </a:p>
        </p:txBody>
      </p:sp>
      <p:sp>
        <p:nvSpPr>
          <p:cNvPr id="4" name="Title 1"/>
          <p:cNvSpPr>
            <a:spLocks noGrp="1"/>
          </p:cNvSpPr>
          <p:nvPr>
            <p:ph type="title"/>
          </p:nvPr>
        </p:nvSpPr>
        <p:spPr>
          <a:xfrm>
            <a:off x="838200" y="145044"/>
            <a:ext cx="10515600" cy="1084666"/>
          </a:xfrm>
        </p:spPr>
        <p:txBody>
          <a:bodyPr>
            <a:normAutofit/>
          </a:bodyPr>
          <a:lstStyle/>
          <a:p>
            <a:r>
              <a:rPr lang="en-GB" dirty="0">
                <a:solidFill>
                  <a:schemeClr val="bg1"/>
                </a:solidFill>
                <a:latin typeface="Segoe UI Black"/>
                <a:ea typeface="Segoe UI Black"/>
                <a:cs typeface="Segoe UI Light"/>
              </a:rPr>
              <a:t>Funding and Finance </a:t>
            </a:r>
          </a:p>
        </p:txBody>
      </p:sp>
      <p:sp>
        <p:nvSpPr>
          <p:cNvPr id="6" name="Content Placeholder 2"/>
          <p:cNvSpPr>
            <a:spLocks noGrp="1"/>
          </p:cNvSpPr>
          <p:nvPr>
            <p:ph idx="1"/>
          </p:nvPr>
        </p:nvSpPr>
        <p:spPr>
          <a:xfrm>
            <a:off x="4057649" y="2174367"/>
            <a:ext cx="6871007" cy="3767138"/>
          </a:xfrm>
        </p:spPr>
        <p:txBody>
          <a:bodyPr vert="horz" lIns="91440" tIns="45720" rIns="91440" bIns="45720" rtlCol="0" anchor="t">
            <a:normAutofit/>
          </a:bodyPr>
          <a:lstStyle/>
          <a:p>
            <a:pPr marL="0" indent="0">
              <a:buNone/>
            </a:pPr>
            <a:endParaRPr lang="en-GB" sz="3600" dirty="0">
              <a:solidFill>
                <a:srgbClr val="7030A0"/>
              </a:solidFill>
              <a:latin typeface="Segoe UI" panose="020B0502040204020203" pitchFamily="34" charset="0"/>
              <a:cs typeface="Segoe UI" panose="020B0502040204020203" pitchFamily="34" charset="0"/>
            </a:endParaRPr>
          </a:p>
          <a:p>
            <a:pPr marL="0" indent="0">
              <a:buNone/>
            </a:pPr>
            <a:endParaRPr lang="en-GB" dirty="0">
              <a:latin typeface="Segoe UI" panose="020B0502040204020203" pitchFamily="34" charset="0"/>
              <a:cs typeface="Segoe UI" panose="020B0502040204020203" pitchFamily="34" charset="0"/>
            </a:endParaRPr>
          </a:p>
        </p:txBody>
      </p:sp>
      <p:sp>
        <p:nvSpPr>
          <p:cNvPr id="3" name="TextBox 2">
            <a:extLst>
              <a:ext uri="{FF2B5EF4-FFF2-40B4-BE49-F238E27FC236}">
                <a16:creationId xmlns:a16="http://schemas.microsoft.com/office/drawing/2014/main" id="{3CC6896F-C821-402D-B91D-4B1B0F7D9437}"/>
              </a:ext>
            </a:extLst>
          </p:cNvPr>
          <p:cNvSpPr txBox="1"/>
          <p:nvPr/>
        </p:nvSpPr>
        <p:spPr>
          <a:xfrm>
            <a:off x="838200" y="4310289"/>
            <a:ext cx="9448801" cy="16312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Difficulty with Finance and Funding featured heavily in every conversation. </a:t>
            </a:r>
          </a:p>
          <a:p>
            <a:pPr marL="342900" indent="-342900">
              <a:buFont typeface="Arial" panose="020B0604020202020204" pitchFamily="34" charset="0"/>
              <a:buChar char="•"/>
            </a:pPr>
            <a:endParaRPr lang="en-US" sz="2000" dirty="0">
              <a:latin typeface="Segoe UI" panose="020B0502040204020203" pitchFamily="34" charset="0"/>
              <a:cs typeface="Segoe UI" panose="020B0502040204020203" pitchFamily="34" charset="0"/>
            </a:endParaRPr>
          </a:p>
          <a:p>
            <a:pPr marL="342900" indent="-342900">
              <a:buFont typeface="Arial" panose="020B0604020202020204" pitchFamily="34" charset="0"/>
              <a:buChar char="•"/>
            </a:pPr>
            <a:r>
              <a:rPr lang="en-US" sz="2000" dirty="0">
                <a:latin typeface="Segoe UI" panose="020B0502040204020203" pitchFamily="34" charset="0"/>
                <a:cs typeface="Segoe UI" panose="020B0502040204020203" pitchFamily="34" charset="0"/>
              </a:rPr>
              <a:t>Many people expressed real anxiety that they will not survive the next 5 years without more funding due to repairs or building updates needing to be completed for a safe environment to have church services within. </a:t>
            </a:r>
          </a:p>
        </p:txBody>
      </p:sp>
      <p:sp>
        <p:nvSpPr>
          <p:cNvPr id="5" name="TextBox 4">
            <a:extLst>
              <a:ext uri="{FF2B5EF4-FFF2-40B4-BE49-F238E27FC236}">
                <a16:creationId xmlns:a16="http://schemas.microsoft.com/office/drawing/2014/main" id="{9B8825B1-6777-4497-966F-15F031498BD1}"/>
              </a:ext>
            </a:extLst>
          </p:cNvPr>
          <p:cNvSpPr txBox="1"/>
          <p:nvPr/>
        </p:nvSpPr>
        <p:spPr>
          <a:xfrm>
            <a:off x="8291404" y="3334565"/>
            <a:ext cx="326719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panose="020B0502040204020203" pitchFamily="34" charset="0"/>
                <a:cs typeface="Segoe UI" panose="020B0502040204020203" pitchFamily="34" charset="0"/>
              </a:rPr>
              <a:t>Abbeydore Listening Event</a:t>
            </a:r>
          </a:p>
        </p:txBody>
      </p:sp>
      <p:sp>
        <p:nvSpPr>
          <p:cNvPr id="7" name="Speech Bubble: Oval 6">
            <a:extLst>
              <a:ext uri="{FF2B5EF4-FFF2-40B4-BE49-F238E27FC236}">
                <a16:creationId xmlns:a16="http://schemas.microsoft.com/office/drawing/2014/main" id="{CD09D7B6-5724-47FA-B7BD-DEED9A4F6782}"/>
              </a:ext>
            </a:extLst>
          </p:cNvPr>
          <p:cNvSpPr/>
          <p:nvPr/>
        </p:nvSpPr>
        <p:spPr>
          <a:xfrm>
            <a:off x="8378129" y="1652997"/>
            <a:ext cx="3093746" cy="1513702"/>
          </a:xfrm>
          <a:prstGeom prst="wedgeEllipseCallout">
            <a:avLst/>
          </a:prstGeom>
          <a:solidFill>
            <a:srgbClr val="CCB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mn-lt"/>
                <a:cs typeface="Segoe UI" panose="020B0502040204020203" pitchFamily="34" charset="0"/>
              </a:rPr>
              <a:t>“Anxieties over finance and the lack of generosity”</a:t>
            </a:r>
            <a:endParaRPr lang="en-US" dirty="0">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32F4656F-4654-46AA-BA4B-1FB94E541E33}"/>
              </a:ext>
            </a:extLst>
          </p:cNvPr>
          <p:cNvSpPr txBox="1"/>
          <p:nvPr/>
        </p:nvSpPr>
        <p:spPr>
          <a:xfrm>
            <a:off x="735206" y="3331525"/>
            <a:ext cx="316538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panose="020B0502040204020203" pitchFamily="34" charset="0"/>
                <a:cs typeface="Segoe UI" panose="020B0502040204020203" pitchFamily="34" charset="0"/>
              </a:rPr>
              <a:t>Bromyard Listening Event</a:t>
            </a:r>
          </a:p>
        </p:txBody>
      </p:sp>
      <p:sp>
        <p:nvSpPr>
          <p:cNvPr id="11" name="TextBox 10">
            <a:extLst>
              <a:ext uri="{FF2B5EF4-FFF2-40B4-BE49-F238E27FC236}">
                <a16:creationId xmlns:a16="http://schemas.microsoft.com/office/drawing/2014/main" id="{33788897-F620-4720-BB25-958ABD13B357}"/>
              </a:ext>
            </a:extLst>
          </p:cNvPr>
          <p:cNvSpPr txBox="1"/>
          <p:nvPr/>
        </p:nvSpPr>
        <p:spPr>
          <a:xfrm>
            <a:off x="4400035" y="3336318"/>
            <a:ext cx="339192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Segoe UI" panose="020B0502040204020203" pitchFamily="34" charset="0"/>
                <a:cs typeface="Segoe UI" panose="020B0502040204020203" pitchFamily="34" charset="0"/>
              </a:rPr>
              <a:t>Ross-On-Wye Listening Event</a:t>
            </a:r>
          </a:p>
        </p:txBody>
      </p:sp>
      <p:sp>
        <p:nvSpPr>
          <p:cNvPr id="12" name="Oval Callout 11"/>
          <p:cNvSpPr/>
          <p:nvPr/>
        </p:nvSpPr>
        <p:spPr>
          <a:xfrm>
            <a:off x="735206" y="1652997"/>
            <a:ext cx="3091948" cy="1491281"/>
          </a:xfrm>
          <a:prstGeom prst="wedgeEllipseCallout">
            <a:avLst/>
          </a:prstGeom>
          <a:solidFill>
            <a:srgbClr val="CCB5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Segoe UI" panose="020B0502040204020203" pitchFamily="34" charset="0"/>
                <a:ea typeface="+mn-lt"/>
                <a:cs typeface="Segoe UI" panose="020B0502040204020203" pitchFamily="34" charset="0"/>
              </a:rPr>
              <a:t>“Drop in income in some churches”</a:t>
            </a:r>
            <a:endParaRPr lang="en-US"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04979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dirty="0">
                <a:solidFill>
                  <a:schemeClr val="bg1"/>
                </a:solidFill>
                <a:latin typeface="Segoe UI Black"/>
                <a:ea typeface="Segoe UI Black"/>
                <a:cs typeface="Segoe UI Light"/>
              </a:rPr>
              <a:t>Demographics</a:t>
            </a:r>
            <a:r>
              <a:rPr lang="en-GB" sz="2800" dirty="0">
                <a:solidFill>
                  <a:schemeClr val="bg1"/>
                </a:solidFill>
                <a:latin typeface="Segoe UI Light"/>
                <a:ea typeface="Segoe UI Black"/>
                <a:cs typeface="Segoe UI Light"/>
              </a:rPr>
              <a:t> </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Content Placeholder 2"/>
          <p:cNvSpPr>
            <a:spLocks noGrp="1"/>
          </p:cNvSpPr>
          <p:nvPr>
            <p:ph idx="1"/>
          </p:nvPr>
        </p:nvSpPr>
        <p:spPr>
          <a:xfrm>
            <a:off x="838200" y="1784733"/>
            <a:ext cx="9440538" cy="4241494"/>
          </a:xfrm>
        </p:spPr>
        <p:txBody>
          <a:bodyPr vert="horz" lIns="91440" tIns="45720" rIns="91440" bIns="45720" rtlCol="0" anchor="t">
            <a:noAutofit/>
          </a:bodyPr>
          <a:lstStyle/>
          <a:p>
            <a:pPr>
              <a:lnSpc>
                <a:spcPct val="120000"/>
              </a:lnSpc>
            </a:pPr>
            <a:r>
              <a:rPr lang="en-GB" sz="2000" dirty="0" smtClean="0">
                <a:latin typeface="Segoe UI" panose="020B0502040204020203" pitchFamily="34" charset="0"/>
                <a:ea typeface="+mn-lt"/>
                <a:cs typeface="Segoe UI" panose="020B0502040204020203" pitchFamily="34" charset="0"/>
              </a:rPr>
              <a:t>Many </a:t>
            </a:r>
            <a:r>
              <a:rPr lang="en-GB" sz="2000" dirty="0">
                <a:latin typeface="Segoe UI" panose="020B0502040204020203" pitchFamily="34" charset="0"/>
                <a:ea typeface="+mn-lt"/>
                <a:cs typeface="Segoe UI" panose="020B0502040204020203" pitchFamily="34" charset="0"/>
              </a:rPr>
              <a:t>rural parishes have very small congregations. Over 250 of our 402 churches having fewer than 20 people attending. People are very concerned for what the congregation numbers will be like in five years' time. They are also worried about the lack of volunteers for church roles</a:t>
            </a:r>
            <a:endParaRPr lang="en-US" sz="2000" dirty="0">
              <a:latin typeface="Segoe UI" panose="020B0502040204020203" pitchFamily="34" charset="0"/>
              <a:ea typeface="+mn-lt"/>
              <a:cs typeface="Segoe UI" panose="020B0502040204020203" pitchFamily="34" charset="0"/>
            </a:endParaRPr>
          </a:p>
          <a:p>
            <a:pPr>
              <a:lnSpc>
                <a:spcPct val="120000"/>
              </a:lnSpc>
            </a:pPr>
            <a:endParaRPr lang="en-GB" sz="2000" dirty="0">
              <a:latin typeface="Segoe UI" panose="020B0502040204020203" pitchFamily="34" charset="0"/>
              <a:ea typeface="+mn-lt"/>
              <a:cs typeface="Segoe UI" panose="020B0502040204020203" pitchFamily="34" charset="0"/>
            </a:endParaRPr>
          </a:p>
          <a:p>
            <a:pPr>
              <a:lnSpc>
                <a:spcPct val="120000"/>
              </a:lnSpc>
            </a:pPr>
            <a:r>
              <a:rPr lang="en-GB" sz="2000" dirty="0" smtClean="0">
                <a:latin typeface="Segoe UI" panose="020B0502040204020203" pitchFamily="34" charset="0"/>
                <a:ea typeface="+mn-lt"/>
                <a:cs typeface="Segoe UI" panose="020B0502040204020203" pitchFamily="34" charset="0"/>
              </a:rPr>
              <a:t>People </a:t>
            </a:r>
            <a:r>
              <a:rPr lang="en-GB" sz="2000" dirty="0">
                <a:latin typeface="Segoe UI" panose="020B0502040204020203" pitchFamily="34" charset="0"/>
                <a:ea typeface="+mn-lt"/>
                <a:cs typeface="Segoe UI" panose="020B0502040204020203" pitchFamily="34" charset="0"/>
              </a:rPr>
              <a:t>also reported that it is the older generation that make up their congregations and this is a real cause for concern. Many believe the church will not survive without younger people (under 60!) joining the congregation but that there are too many barriers for them to join. Younger congregations might encourage more flexibility and wider engagement. A number also lamented the lack of men.</a:t>
            </a:r>
            <a:endParaRPr lang="en-US" sz="20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326281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dirty="0">
                <a:solidFill>
                  <a:schemeClr val="bg1"/>
                </a:solidFill>
                <a:latin typeface="Segoe UI Black"/>
                <a:ea typeface="Segoe UI Black"/>
                <a:cs typeface="Segoe UI Light"/>
              </a:rPr>
              <a:t>Comments</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sp>
        <p:nvSpPr>
          <p:cNvPr id="7" name="Content Placeholder 2"/>
          <p:cNvSpPr>
            <a:spLocks noGrp="1"/>
          </p:cNvSpPr>
          <p:nvPr>
            <p:ph idx="1"/>
          </p:nvPr>
        </p:nvSpPr>
        <p:spPr>
          <a:xfrm>
            <a:off x="838200" y="1798588"/>
            <a:ext cx="9403080" cy="3422636"/>
          </a:xfrm>
        </p:spPr>
        <p:txBody>
          <a:bodyPr vert="horz" lIns="91440" tIns="45720" rIns="91440" bIns="45720" rtlCol="0" anchor="t">
            <a:noAutofit/>
          </a:bodyPr>
          <a:lstStyle/>
          <a:p>
            <a:pPr>
              <a:lnSpc>
                <a:spcPct val="100000"/>
              </a:lnSpc>
            </a:pPr>
            <a:r>
              <a:rPr lang="en-US" sz="2000" dirty="0">
                <a:latin typeface="Segoe UI" panose="020B0502040204020203" pitchFamily="34" charset="0"/>
                <a:cs typeface="Segoe UI" panose="020B0502040204020203" pitchFamily="34" charset="0"/>
              </a:rPr>
              <a:t>“We need more young people within the church” - Sutton Hill Listening Event</a:t>
            </a:r>
          </a:p>
          <a:p>
            <a:pPr>
              <a:lnSpc>
                <a:spcPct val="100000"/>
              </a:lnSpc>
            </a:pPr>
            <a:r>
              <a:rPr lang="en-US" sz="2000" dirty="0">
                <a:latin typeface="Segoe UI" panose="020B0502040204020203" pitchFamily="34" charset="0"/>
                <a:cs typeface="Segoe UI" panose="020B0502040204020203" pitchFamily="34" charset="0"/>
              </a:rPr>
              <a:t>“Get rid of gatekeepers in the admin which stop the change from happening” - Ludlow Listening Event </a:t>
            </a:r>
          </a:p>
          <a:p>
            <a:pPr>
              <a:lnSpc>
                <a:spcPct val="100000"/>
              </a:lnSpc>
            </a:pPr>
            <a:r>
              <a:rPr lang="en-US" sz="2000" dirty="0">
                <a:latin typeface="Segoe UI" panose="020B0502040204020203" pitchFamily="34" charset="0"/>
                <a:cs typeface="Segoe UI" panose="020B0502040204020203" pitchFamily="34" charset="0"/>
              </a:rPr>
              <a:t>“A diverse group of people learning in church – not stuck” - Leominster Listening Event </a:t>
            </a:r>
          </a:p>
          <a:p>
            <a:pPr>
              <a:lnSpc>
                <a:spcPct val="100000"/>
              </a:lnSpc>
            </a:pPr>
            <a:r>
              <a:rPr lang="en-US" sz="2000" dirty="0">
                <a:latin typeface="Segoe UI" panose="020B0502040204020203" pitchFamily="34" charset="0"/>
                <a:cs typeface="Segoe UI" panose="020B0502040204020203" pitchFamily="34" charset="0"/>
              </a:rPr>
              <a:t>“How do we attract younger people into the church?” - Bromyard Listening Event</a:t>
            </a:r>
          </a:p>
          <a:p>
            <a:pPr>
              <a:lnSpc>
                <a:spcPct val="100000"/>
              </a:lnSpc>
            </a:pPr>
            <a:r>
              <a:rPr lang="en-US" sz="2000" dirty="0">
                <a:latin typeface="Segoe UI" panose="020B0502040204020203" pitchFamily="34" charset="0"/>
                <a:cs typeface="Segoe UI" panose="020B0502040204020203" pitchFamily="34" charset="0"/>
              </a:rPr>
              <a:t>“Young people want to change things, Older people must avoid attitude” - Pontesbury Listening Event</a:t>
            </a:r>
          </a:p>
        </p:txBody>
      </p:sp>
    </p:spTree>
    <p:extLst>
      <p:ext uri="{BB962C8B-B14F-4D97-AF65-F5344CB8AC3E}">
        <p14:creationId xmlns:p14="http://schemas.microsoft.com/office/powerpoint/2010/main" val="3798725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lstStyle/>
          <a:p>
            <a:r>
              <a:rPr lang="en-GB" dirty="0">
                <a:solidFill>
                  <a:schemeClr val="bg1"/>
                </a:solidFill>
                <a:latin typeface="Segoe UI Black"/>
                <a:ea typeface="Segoe UI Black"/>
                <a:cs typeface="Segoe UI Light"/>
              </a:rPr>
              <a:t>Building Concerns</a:t>
            </a:r>
            <a:endParaRPr lang="en-GB" sz="2800" dirty="0">
              <a:solidFill>
                <a:schemeClr val="bg1"/>
              </a:solidFill>
              <a:latin typeface="Segoe UI Light" panose="020B0502040204020203" pitchFamily="34" charset="0"/>
              <a:ea typeface="Segoe UI Black" panose="020B0A02040204020203" pitchFamily="34" charset="0"/>
              <a:cs typeface="Segoe UI Light" panose="020B0502040204020203" pitchFamily="34" charset="0"/>
            </a:endParaRPr>
          </a:p>
        </p:txBody>
      </p:sp>
      <p:pic>
        <p:nvPicPr>
          <p:cNvPr id="5" name="Picture 4" descr="A picture containing building, outdoor, sky, tree&#10;&#10;Description automatically generated">
            <a:extLst>
              <a:ext uri="{FF2B5EF4-FFF2-40B4-BE49-F238E27FC236}">
                <a16:creationId xmlns:a16="http://schemas.microsoft.com/office/drawing/2014/main" id="{30DB0BC2-3006-47B3-B249-174A7A82875D}"/>
              </a:ext>
            </a:extLst>
          </p:cNvPr>
          <p:cNvPicPr>
            <a:picLocks noChangeAspect="1"/>
          </p:cNvPicPr>
          <p:nvPr/>
        </p:nvPicPr>
        <p:blipFill rotWithShape="1">
          <a:blip r:embed="rId3"/>
          <a:srcRect l="8929" r="21137"/>
          <a:stretch/>
        </p:blipFill>
        <p:spPr>
          <a:xfrm>
            <a:off x="493777" y="1935090"/>
            <a:ext cx="5297722" cy="4261151"/>
          </a:xfrm>
          <a:prstGeom prst="rect">
            <a:avLst/>
          </a:prstGeom>
        </p:spPr>
      </p:pic>
      <p:sp>
        <p:nvSpPr>
          <p:cNvPr id="6" name="Content Placeholder 2"/>
          <p:cNvSpPr>
            <a:spLocks noGrp="1"/>
          </p:cNvSpPr>
          <p:nvPr>
            <p:ph idx="1"/>
          </p:nvPr>
        </p:nvSpPr>
        <p:spPr>
          <a:xfrm>
            <a:off x="5879591" y="1764792"/>
            <a:ext cx="4434841" cy="4873752"/>
          </a:xfrm>
        </p:spPr>
        <p:txBody>
          <a:bodyPr vert="horz" lIns="91440" tIns="45720" rIns="91440" bIns="45720" rtlCol="0" anchor="ctr">
            <a:noAutofit/>
          </a:bodyPr>
          <a:lstStyle/>
          <a:p>
            <a:pPr marL="0" indent="0">
              <a:lnSpc>
                <a:spcPct val="100000"/>
              </a:lnSpc>
              <a:buNone/>
            </a:pPr>
            <a:r>
              <a:rPr lang="en-GB" sz="1600" dirty="0">
                <a:latin typeface="Segoe UI" panose="020B0502040204020203" pitchFamily="34" charset="0"/>
                <a:ea typeface="+mn-lt"/>
                <a:cs typeface="Segoe UI" panose="020B0502040204020203" pitchFamily="34" charset="0"/>
              </a:rPr>
              <a:t>Nearly everyone mentioned concerns relating to their church buildings. </a:t>
            </a:r>
            <a:endParaRPr lang="en-US" sz="1600" dirty="0">
              <a:latin typeface="Segoe UI" panose="020B0502040204020203" pitchFamily="34" charset="0"/>
              <a:ea typeface="+mn-lt"/>
              <a:cs typeface="Segoe UI" panose="020B0502040204020203" pitchFamily="34" charset="0"/>
            </a:endParaRPr>
          </a:p>
          <a:p>
            <a:pPr>
              <a:lnSpc>
                <a:spcPct val="100000"/>
              </a:lnSpc>
              <a:buNone/>
            </a:pPr>
            <a:r>
              <a:rPr lang="en-GB" sz="1600" dirty="0">
                <a:latin typeface="Segoe UI" panose="020B0502040204020203" pitchFamily="34" charset="0"/>
                <a:ea typeface="+mn-lt"/>
                <a:cs typeface="Segoe UI" panose="020B0502040204020203" pitchFamily="34" charset="0"/>
              </a:rPr>
              <a:t>    People are concerned about:</a:t>
            </a:r>
          </a:p>
          <a:p>
            <a:pPr marL="457200" indent="-457200">
              <a:lnSpc>
                <a:spcPct val="100000"/>
              </a:lnSpc>
              <a:buAutoNum type="arabicPeriod"/>
            </a:pPr>
            <a:r>
              <a:rPr lang="en-GB" sz="1600" dirty="0">
                <a:latin typeface="Segoe UI" panose="020B0502040204020203" pitchFamily="34" charset="0"/>
                <a:ea typeface="+mn-lt"/>
                <a:cs typeface="Segoe UI" panose="020B0502040204020203" pitchFamily="34" charset="0"/>
              </a:rPr>
              <a:t>the cost of maintenance, </a:t>
            </a:r>
          </a:p>
          <a:p>
            <a:pPr marL="457200" indent="-457200">
              <a:lnSpc>
                <a:spcPct val="100000"/>
              </a:lnSpc>
              <a:buAutoNum type="arabicPeriod"/>
            </a:pPr>
            <a:r>
              <a:rPr lang="en-GB" sz="1600" dirty="0">
                <a:latin typeface="Segoe UI" panose="020B0502040204020203" pitchFamily="34" charset="0"/>
                <a:ea typeface="+mn-lt"/>
                <a:cs typeface="Segoe UI" panose="020B0502040204020203" pitchFamily="34" charset="0"/>
              </a:rPr>
              <a:t>historical listings, </a:t>
            </a:r>
          </a:p>
          <a:p>
            <a:pPr marL="457200" indent="-457200">
              <a:lnSpc>
                <a:spcPct val="100000"/>
              </a:lnSpc>
              <a:buAutoNum type="arabicPeriod"/>
            </a:pPr>
            <a:r>
              <a:rPr lang="en-GB" sz="1600" dirty="0">
                <a:latin typeface="Segoe UI" panose="020B0502040204020203" pitchFamily="34" charset="0"/>
                <a:ea typeface="+mn-lt"/>
                <a:cs typeface="Segoe UI" panose="020B0502040204020203" pitchFamily="34" charset="0"/>
              </a:rPr>
              <a:t>the church closing</a:t>
            </a:r>
          </a:p>
          <a:p>
            <a:pPr marL="457200" indent="-457200">
              <a:lnSpc>
                <a:spcPct val="100000"/>
              </a:lnSpc>
              <a:buAutoNum type="arabicPeriod"/>
            </a:pPr>
            <a:r>
              <a:rPr lang="en-GB" sz="1600" dirty="0">
                <a:latin typeface="Segoe UI" panose="020B0502040204020203" pitchFamily="34" charset="0"/>
                <a:ea typeface="+mn-lt"/>
                <a:cs typeface="Segoe UI" panose="020B0502040204020203" pitchFamily="34" charset="0"/>
              </a:rPr>
              <a:t>The lack of volunteers and </a:t>
            </a:r>
          </a:p>
          <a:p>
            <a:pPr marL="457200" indent="-457200">
              <a:lnSpc>
                <a:spcPct val="100000"/>
              </a:lnSpc>
              <a:buAutoNum type="arabicPeriod"/>
            </a:pPr>
            <a:r>
              <a:rPr lang="en-GB" sz="1600" dirty="0">
                <a:latin typeface="Segoe UI" panose="020B0502040204020203" pitchFamily="34" charset="0"/>
                <a:ea typeface="+mn-lt"/>
                <a:cs typeface="Segoe UI" panose="020B0502040204020203" pitchFamily="34" charset="0"/>
              </a:rPr>
              <a:t>the lack of funding</a:t>
            </a:r>
            <a:endParaRPr lang="en-GB" sz="1600" dirty="0">
              <a:latin typeface="Segoe UI" panose="020B0502040204020203" pitchFamily="34" charset="0"/>
              <a:cs typeface="Segoe UI" panose="020B0502040204020203" pitchFamily="34" charset="0"/>
            </a:endParaRPr>
          </a:p>
          <a:p>
            <a:pPr>
              <a:lnSpc>
                <a:spcPct val="100000"/>
              </a:lnSpc>
              <a:buNone/>
            </a:pPr>
            <a:r>
              <a:rPr lang="en-GB" sz="1600" dirty="0">
                <a:latin typeface="Segoe UI" panose="020B0502040204020203" pitchFamily="34" charset="0"/>
                <a:ea typeface="+mn-lt"/>
                <a:cs typeface="Segoe UI" panose="020B0502040204020203" pitchFamily="34" charset="0"/>
              </a:rPr>
              <a:t>   </a:t>
            </a:r>
            <a:endParaRPr lang="en-US" sz="1600" dirty="0">
              <a:latin typeface="Segoe UI" panose="020B0502040204020203" pitchFamily="34" charset="0"/>
              <a:ea typeface="+mn-lt"/>
              <a:cs typeface="Segoe UI" panose="020B0502040204020203" pitchFamily="34" charset="0"/>
            </a:endParaRPr>
          </a:p>
          <a:p>
            <a:pPr marL="0" indent="0">
              <a:lnSpc>
                <a:spcPct val="100000"/>
              </a:lnSpc>
              <a:buNone/>
            </a:pPr>
            <a:r>
              <a:rPr lang="en-GB" sz="1600" dirty="0">
                <a:latin typeface="Segoe UI" panose="020B0502040204020203" pitchFamily="34" charset="0"/>
                <a:ea typeface="+mn-lt"/>
                <a:cs typeface="Segoe UI" panose="020B0502040204020203" pitchFamily="34" charset="0"/>
              </a:rPr>
              <a:t>Many Parishes are in need of repairs or better facilities to serve the community. </a:t>
            </a:r>
            <a:endParaRPr lang="en-US" sz="1600" dirty="0">
              <a:latin typeface="Segoe UI" panose="020B0502040204020203" pitchFamily="34" charset="0"/>
              <a:ea typeface="+mn-lt"/>
              <a:cs typeface="Segoe UI" panose="020B0502040204020203" pitchFamily="34" charset="0"/>
            </a:endParaRPr>
          </a:p>
          <a:p>
            <a:pPr>
              <a:lnSpc>
                <a:spcPct val="100000"/>
              </a:lnSpc>
              <a:buNone/>
            </a:pPr>
            <a:r>
              <a:rPr lang="en-GB" sz="1600" dirty="0">
                <a:latin typeface="Segoe UI" panose="020B0502040204020203" pitchFamily="34" charset="0"/>
                <a:ea typeface="+mn-lt"/>
                <a:cs typeface="Segoe UI" panose="020B0502040204020203" pitchFamily="34" charset="0"/>
              </a:rPr>
              <a:t>Some churches need:</a:t>
            </a:r>
            <a:endParaRPr lang="en-US" sz="1600" dirty="0">
              <a:latin typeface="Segoe UI" panose="020B0502040204020203" pitchFamily="34" charset="0"/>
              <a:ea typeface="+mn-lt"/>
              <a:cs typeface="Segoe UI" panose="020B0502040204020203" pitchFamily="34" charset="0"/>
            </a:endParaRPr>
          </a:p>
          <a:p>
            <a:pPr lvl="1">
              <a:lnSpc>
                <a:spcPct val="100000"/>
              </a:lnSpc>
            </a:pPr>
            <a:r>
              <a:rPr lang="en-GB" sz="1600" dirty="0">
                <a:latin typeface="Segoe UI" panose="020B0502040204020203" pitchFamily="34" charset="0"/>
                <a:ea typeface="+mn-lt"/>
                <a:cs typeface="Segoe UI" panose="020B0502040204020203" pitchFamily="34" charset="0"/>
              </a:rPr>
              <a:t>toilets, </a:t>
            </a:r>
            <a:endParaRPr lang="en-US" sz="1600" dirty="0">
              <a:latin typeface="Segoe UI" panose="020B0502040204020203" pitchFamily="34" charset="0"/>
              <a:ea typeface="+mn-lt"/>
              <a:cs typeface="Segoe UI" panose="020B0502040204020203" pitchFamily="34" charset="0"/>
            </a:endParaRPr>
          </a:p>
          <a:p>
            <a:pPr lvl="1">
              <a:lnSpc>
                <a:spcPct val="100000"/>
              </a:lnSpc>
            </a:pPr>
            <a:r>
              <a:rPr lang="en-GB" sz="1600" dirty="0">
                <a:latin typeface="Segoe UI" panose="020B0502040204020203" pitchFamily="34" charset="0"/>
                <a:ea typeface="+mn-lt"/>
                <a:cs typeface="Segoe UI" panose="020B0502040204020203" pitchFamily="34" charset="0"/>
              </a:rPr>
              <a:t>roofing repairs</a:t>
            </a:r>
            <a:endParaRPr lang="en-US" sz="1600" dirty="0">
              <a:latin typeface="Segoe UI" panose="020B0502040204020203" pitchFamily="34" charset="0"/>
              <a:ea typeface="+mn-lt"/>
              <a:cs typeface="Segoe UI" panose="020B0502040204020203" pitchFamily="34" charset="0"/>
            </a:endParaRPr>
          </a:p>
          <a:p>
            <a:pPr lvl="1">
              <a:lnSpc>
                <a:spcPct val="100000"/>
              </a:lnSpc>
            </a:pPr>
            <a:r>
              <a:rPr lang="en-GB" sz="1600" dirty="0">
                <a:latin typeface="Segoe UI" panose="020B0502040204020203" pitchFamily="34" charset="0"/>
                <a:ea typeface="+mn-lt"/>
                <a:cs typeface="Segoe UI" panose="020B0502040204020203" pitchFamily="34" charset="0"/>
              </a:rPr>
              <a:t>technology such as </a:t>
            </a:r>
            <a:r>
              <a:rPr lang="en-GB" sz="1600" dirty="0" err="1">
                <a:latin typeface="Segoe UI" panose="020B0502040204020203" pitchFamily="34" charset="0"/>
                <a:ea typeface="+mn-lt"/>
                <a:cs typeface="Segoe UI" panose="020B0502040204020203" pitchFamily="34" charset="0"/>
              </a:rPr>
              <a:t>wifi</a:t>
            </a:r>
            <a:r>
              <a:rPr lang="en-GB" sz="1600" dirty="0">
                <a:latin typeface="Segoe UI" panose="020B0502040204020203" pitchFamily="34" charset="0"/>
                <a:ea typeface="+mn-lt"/>
                <a:cs typeface="Segoe UI" panose="020B0502040204020203" pitchFamily="34" charset="0"/>
              </a:rPr>
              <a:t>,</a:t>
            </a:r>
            <a:endParaRPr lang="en-US" sz="1600" dirty="0">
              <a:latin typeface="Segoe UI" panose="020B0502040204020203" pitchFamily="34" charset="0"/>
              <a:ea typeface="+mn-lt"/>
              <a:cs typeface="Segoe UI" panose="020B0502040204020203" pitchFamily="34" charset="0"/>
            </a:endParaRPr>
          </a:p>
        </p:txBody>
      </p:sp>
    </p:spTree>
    <p:extLst>
      <p:ext uri="{BB962C8B-B14F-4D97-AF65-F5344CB8AC3E}">
        <p14:creationId xmlns:p14="http://schemas.microsoft.com/office/powerpoint/2010/main" val="7592057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38200" y="50450"/>
            <a:ext cx="10515600" cy="1204485"/>
          </a:xfrm>
        </p:spPr>
        <p:txBody>
          <a:bodyPr>
            <a:normAutofit/>
          </a:bodyPr>
          <a:lstStyle/>
          <a:p>
            <a:r>
              <a:rPr lang="en-GB" dirty="0">
                <a:solidFill>
                  <a:schemeClr val="bg1"/>
                </a:solidFill>
                <a:latin typeface="Segoe UI Black"/>
                <a:ea typeface="Segoe UI Black"/>
                <a:cs typeface="Segoe UI Light"/>
              </a:rPr>
              <a:t>Has the last Strategy helped?</a:t>
            </a:r>
          </a:p>
        </p:txBody>
      </p:sp>
      <p:sp>
        <p:nvSpPr>
          <p:cNvPr id="7" name="Content Placeholder 2"/>
          <p:cNvSpPr>
            <a:spLocks noGrp="1"/>
          </p:cNvSpPr>
          <p:nvPr>
            <p:ph idx="1"/>
          </p:nvPr>
        </p:nvSpPr>
        <p:spPr>
          <a:xfrm>
            <a:off x="219254" y="2035296"/>
            <a:ext cx="6172737" cy="5000583"/>
          </a:xfrm>
        </p:spPr>
        <p:txBody>
          <a:bodyPr vert="horz" lIns="91440" tIns="45720" rIns="91440" bIns="45720" rtlCol="0" anchor="t">
            <a:normAutofit/>
          </a:bodyPr>
          <a:lstStyle/>
          <a:p>
            <a:pPr>
              <a:buNone/>
            </a:pPr>
            <a:endParaRPr lang="en-GB" dirty="0">
              <a:cs typeface="Calibri"/>
            </a:endParaRPr>
          </a:p>
          <a:p>
            <a:pPr>
              <a:buNone/>
            </a:pPr>
            <a:r>
              <a:rPr lang="en-US" dirty="0"/>
              <a:t/>
            </a:r>
            <a:br>
              <a:rPr lang="en-US" dirty="0"/>
            </a:br>
            <a:endParaRPr lang="en-US" dirty="0"/>
          </a:p>
          <a:p>
            <a:pPr marL="0" indent="0">
              <a:buNone/>
            </a:pPr>
            <a:r>
              <a:rPr lang="en-US" dirty="0"/>
              <a:t/>
            </a:r>
            <a:br>
              <a:rPr lang="en-US" dirty="0"/>
            </a:br>
            <a:endParaRPr lang="en-US" dirty="0"/>
          </a:p>
          <a:p>
            <a:endParaRPr lang="en-GB" sz="2100" dirty="0">
              <a:latin typeface="Segoe UI" panose="020B0502040204020203" pitchFamily="34" charset="0"/>
              <a:cs typeface="Segoe UI" panose="020B0502040204020203" pitchFamily="34" charset="0"/>
            </a:endParaRPr>
          </a:p>
          <a:p>
            <a:endParaRPr lang="en-GB" dirty="0">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38CEEA06-5973-41A1-9C17-F47DC7A5953A}"/>
              </a:ext>
            </a:extLst>
          </p:cNvPr>
          <p:cNvSpPr txBox="1"/>
          <p:nvPr/>
        </p:nvSpPr>
        <p:spPr>
          <a:xfrm>
            <a:off x="838200" y="1719532"/>
            <a:ext cx="9284208"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Segoe UI" panose="020B0502040204020203" pitchFamily="34" charset="0"/>
                <a:cs typeface="Segoe UI" panose="020B0502040204020203" pitchFamily="34" charset="0"/>
              </a:rPr>
              <a:t>Many do not believe the previous strategy has helped their churches, many not even aware of what the strategy is. Below is a collection of quotes from some Parishes during the Listening Events. </a:t>
            </a:r>
          </a:p>
        </p:txBody>
      </p:sp>
      <p:sp>
        <p:nvSpPr>
          <p:cNvPr id="8" name="TextBox 7">
            <a:extLst>
              <a:ext uri="{FF2B5EF4-FFF2-40B4-BE49-F238E27FC236}">
                <a16:creationId xmlns:a16="http://schemas.microsoft.com/office/drawing/2014/main" id="{0568F623-46B6-4311-9A91-DBF5A57F6C99}"/>
              </a:ext>
            </a:extLst>
          </p:cNvPr>
          <p:cNvSpPr txBox="1"/>
          <p:nvPr/>
        </p:nvSpPr>
        <p:spPr>
          <a:xfrm>
            <a:off x="838200" y="3199792"/>
            <a:ext cx="9393936"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“Not a meaningful guide but there wasn’t a follow-up or checking to see how it permeated” - Leominster Listening Event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“0-3 strategy hasn’t had an impact” - Kingston Listening Event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“The words of the strategy may not be used consciously but at Sutton Hill all the aspects have been at the heart of what the church is doing, including during the pandemic” - Sutton Hill Listening Event </a:t>
            </a:r>
          </a:p>
          <a:p>
            <a:pPr marL="285750" indent="-285750">
              <a:buFont typeface="Arial" panose="020B0604020202020204" pitchFamily="34" charset="0"/>
              <a:buChar char="•"/>
            </a:pPr>
            <a:endParaRPr lang="en-US" dirty="0">
              <a:latin typeface="Segoe UI" panose="020B0502040204020203" pitchFamily="34" charset="0"/>
              <a:cs typeface="Segoe UI" panose="020B0502040204020203" pitchFamily="34" charset="0"/>
            </a:endParaRPr>
          </a:p>
          <a:p>
            <a:pPr marL="285750" indent="-285750">
              <a:buFont typeface="Arial" panose="020B0604020202020204" pitchFamily="34" charset="0"/>
              <a:buChar char="•"/>
            </a:pPr>
            <a:r>
              <a:rPr lang="en-US" dirty="0">
                <a:latin typeface="Segoe UI" panose="020B0502040204020203" pitchFamily="34" charset="0"/>
                <a:cs typeface="Segoe UI" panose="020B0502040204020203" pitchFamily="34" charset="0"/>
              </a:rPr>
              <a:t>“Most not aware of the strategy” - Pontesbury Listening Event </a:t>
            </a:r>
          </a:p>
        </p:txBody>
      </p:sp>
    </p:spTree>
    <p:extLst>
      <p:ext uri="{BB962C8B-B14F-4D97-AF65-F5344CB8AC3E}">
        <p14:creationId xmlns:p14="http://schemas.microsoft.com/office/powerpoint/2010/main" val="8532221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1606</TotalTime>
  <Words>2000</Words>
  <Application>Microsoft Office PowerPoint</Application>
  <PresentationFormat>Widescreen</PresentationFormat>
  <Paragraphs>219</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Segoe UI</vt:lpstr>
      <vt:lpstr>Segoe UI Black</vt:lpstr>
      <vt:lpstr>Segoe UI Light</vt:lpstr>
      <vt:lpstr>Segoe UI Semibold</vt:lpstr>
      <vt:lpstr>Office Theme</vt:lpstr>
      <vt:lpstr>PowerPoint Presentation</vt:lpstr>
      <vt:lpstr>2021 Listening Events</vt:lpstr>
      <vt:lpstr>Main Findings</vt:lpstr>
      <vt:lpstr>COVID and The Church </vt:lpstr>
      <vt:lpstr>Funding and Finance </vt:lpstr>
      <vt:lpstr>Demographics </vt:lpstr>
      <vt:lpstr>Comments</vt:lpstr>
      <vt:lpstr>Building Concerns</vt:lpstr>
      <vt:lpstr>Has the last Strategy helped?</vt:lpstr>
      <vt:lpstr>Clergy anxieties and worries </vt:lpstr>
      <vt:lpstr>Clergy anxieties and worries </vt:lpstr>
      <vt:lpstr>What do people want from their clergy? </vt:lpstr>
      <vt:lpstr>What do people want from their clergy? </vt:lpstr>
      <vt:lpstr>What do people want from  central resources?</vt:lpstr>
      <vt:lpstr>Paradoxes and contradictions?</vt:lpstr>
      <vt:lpstr>Conclusions from strategy review group</vt:lpstr>
      <vt:lpstr>Final Overview </vt:lpstr>
      <vt:lpstr>Reflections </vt:lpstr>
      <vt:lpstr>Groups after lunch from DLTs* </vt:lpstr>
      <vt:lpstr>Areas from BSM* and staff discussion</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Sarah Whitelock</cp:lastModifiedBy>
  <cp:revision>373</cp:revision>
  <cp:lastPrinted>2022-01-29T09:48:51Z</cp:lastPrinted>
  <dcterms:created xsi:type="dcterms:W3CDTF">2018-01-22T14:56:52Z</dcterms:created>
  <dcterms:modified xsi:type="dcterms:W3CDTF">2022-02-03T14:59:27Z</dcterms:modified>
</cp:coreProperties>
</file>