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8" r:id="rId3"/>
    <p:sldId id="299" r:id="rId4"/>
    <p:sldId id="300" r:id="rId5"/>
    <p:sldId id="302" r:id="rId6"/>
    <p:sldId id="304" r:id="rId7"/>
    <p:sldId id="303" r:id="rId8"/>
    <p:sldId id="296" r:id="rId9"/>
    <p:sldId id="313" r:id="rId10"/>
    <p:sldId id="314" r:id="rId11"/>
    <p:sldId id="315" r:id="rId12"/>
    <p:sldId id="322" r:id="rId13"/>
    <p:sldId id="323" r:id="rId14"/>
    <p:sldId id="324" r:id="rId15"/>
    <p:sldId id="301" r:id="rId16"/>
    <p:sldId id="312" r:id="rId17"/>
    <p:sldId id="306" r:id="rId18"/>
    <p:sldId id="305" r:id="rId19"/>
    <p:sldId id="326" r:id="rId20"/>
    <p:sldId id="307" r:id="rId21"/>
    <p:sldId id="325" r:id="rId22"/>
    <p:sldId id="294" r:id="rId23"/>
    <p:sldId id="308" r:id="rId24"/>
    <p:sldId id="295" r:id="rId25"/>
    <p:sldId id="3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6F616-42B1-432B-8709-BCAA278B3873}" v="2" dt="2024-03-04T17:47:56.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660"/>
  </p:normalViewPr>
  <p:slideViewPr>
    <p:cSldViewPr snapToGrid="0">
      <p:cViewPr>
        <p:scale>
          <a:sx n="61" d="100"/>
          <a:sy n="61" d="100"/>
        </p:scale>
        <p:origin x="1358" y="4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hitelock" userId="91c35546-f4b4-4f33-b3af-2086d7a2b3ad" providerId="ADAL" clId="{10B6F616-42B1-432B-8709-BCAA278B3873}"/>
    <pc:docChg chg="undo custSel modSld">
      <pc:chgData name="Sarah Whitelock" userId="91c35546-f4b4-4f33-b3af-2086d7a2b3ad" providerId="ADAL" clId="{10B6F616-42B1-432B-8709-BCAA278B3873}" dt="2024-03-04T17:48:13.478" v="98" actId="1076"/>
      <pc:docMkLst>
        <pc:docMk/>
      </pc:docMkLst>
      <pc:sldChg chg="addSp delSp modSp mod">
        <pc:chgData name="Sarah Whitelock" userId="91c35546-f4b4-4f33-b3af-2086d7a2b3ad" providerId="ADAL" clId="{10B6F616-42B1-432B-8709-BCAA278B3873}" dt="2024-03-04T17:48:13.478" v="98" actId="1076"/>
        <pc:sldMkLst>
          <pc:docMk/>
          <pc:sldMk cId="218470024" sldId="305"/>
        </pc:sldMkLst>
        <pc:picChg chg="add mod">
          <ac:chgData name="Sarah Whitelock" userId="91c35546-f4b4-4f33-b3af-2086d7a2b3ad" providerId="ADAL" clId="{10B6F616-42B1-432B-8709-BCAA278B3873}" dt="2024-03-04T17:48:13.478" v="98" actId="1076"/>
          <ac:picMkLst>
            <pc:docMk/>
            <pc:sldMk cId="218470024" sldId="305"/>
            <ac:picMk id="4" creationId="{865721EC-1D65-E183-427E-BFCA2D4DB15D}"/>
          </ac:picMkLst>
        </pc:picChg>
        <pc:picChg chg="del">
          <ac:chgData name="Sarah Whitelock" userId="91c35546-f4b4-4f33-b3af-2086d7a2b3ad" providerId="ADAL" clId="{10B6F616-42B1-432B-8709-BCAA278B3873}" dt="2024-03-04T17:47:29.876" v="93" actId="478"/>
          <ac:picMkLst>
            <pc:docMk/>
            <pc:sldMk cId="218470024" sldId="305"/>
            <ac:picMk id="5" creationId="{89F724F9-606E-63A1-653F-BA427D8351E4}"/>
          </ac:picMkLst>
        </pc:picChg>
      </pc:sldChg>
      <pc:sldChg chg="addSp delSp modSp mod">
        <pc:chgData name="Sarah Whitelock" userId="91c35546-f4b4-4f33-b3af-2086d7a2b3ad" providerId="ADAL" clId="{10B6F616-42B1-432B-8709-BCAA278B3873}" dt="2024-03-04T17:47:14.019" v="92" actId="1076"/>
        <pc:sldMkLst>
          <pc:docMk/>
          <pc:sldMk cId="3857300783" sldId="312"/>
        </pc:sldMkLst>
        <pc:picChg chg="add mod">
          <ac:chgData name="Sarah Whitelock" userId="91c35546-f4b4-4f33-b3af-2086d7a2b3ad" providerId="ADAL" clId="{10B6F616-42B1-432B-8709-BCAA278B3873}" dt="2024-03-04T17:47:14.019" v="92" actId="1076"/>
          <ac:picMkLst>
            <pc:docMk/>
            <pc:sldMk cId="3857300783" sldId="312"/>
            <ac:picMk id="5" creationId="{BB2FDB0B-9578-53F5-F00C-AAAD01459C66}"/>
          </ac:picMkLst>
        </pc:picChg>
        <pc:picChg chg="del">
          <ac:chgData name="Sarah Whitelock" userId="91c35546-f4b4-4f33-b3af-2086d7a2b3ad" providerId="ADAL" clId="{10B6F616-42B1-432B-8709-BCAA278B3873}" dt="2024-03-04T17:46:43.176" v="87" actId="478"/>
          <ac:picMkLst>
            <pc:docMk/>
            <pc:sldMk cId="3857300783" sldId="312"/>
            <ac:picMk id="8" creationId="{9E468814-E5D6-F535-0668-55A75EA7E6A8}"/>
          </ac:picMkLst>
        </pc:picChg>
      </pc:sldChg>
      <pc:sldChg chg="addSp delSp modSp mod">
        <pc:chgData name="Sarah Whitelock" userId="91c35546-f4b4-4f33-b3af-2086d7a2b3ad" providerId="ADAL" clId="{10B6F616-42B1-432B-8709-BCAA278B3873}" dt="2024-03-04T17:46:35.466" v="86" actId="1076"/>
        <pc:sldMkLst>
          <pc:docMk/>
          <pc:sldMk cId="1680446520" sldId="313"/>
        </pc:sldMkLst>
        <pc:picChg chg="add del mod modCrop">
          <ac:chgData name="Sarah Whitelock" userId="91c35546-f4b4-4f33-b3af-2086d7a2b3ad" providerId="ADAL" clId="{10B6F616-42B1-432B-8709-BCAA278B3873}" dt="2024-03-04T17:46:35.466" v="86" actId="1076"/>
          <ac:picMkLst>
            <pc:docMk/>
            <pc:sldMk cId="1680446520" sldId="313"/>
            <ac:picMk id="3" creationId="{9AE0DCE4-5632-7086-5F8D-B681CE9B8A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A2BD4-97BC-4F65-A9EE-0F5B895C7F91}"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AA80D-05F5-4894-82B0-BEFF86C324A9}" type="slidenum">
              <a:rPr lang="en-GB" smtClean="0"/>
              <a:t>‹#›</a:t>
            </a:fld>
            <a:endParaRPr lang="en-GB"/>
          </a:p>
        </p:txBody>
      </p:sp>
    </p:spTree>
    <p:extLst>
      <p:ext uri="{BB962C8B-B14F-4D97-AF65-F5344CB8AC3E}">
        <p14:creationId xmlns:p14="http://schemas.microsoft.com/office/powerpoint/2010/main" val="346289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57CE2-A024-0ED7-6DE1-7B2126DE9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927FD-7CE6-0CB7-9CE9-3EDE279DC931}"/>
              </a:ext>
            </a:extLst>
          </p:cNvPr>
          <p:cNvSpPr>
            <a:spLocks noGrp="1" noRot="1" noChangeAspect="1"/>
          </p:cNvSpPr>
          <p:nvPr>
            <p:ph type="sldImg"/>
          </p:nvPr>
        </p:nvSpPr>
        <p:spPr>
          <a:xfrm>
            <a:off x="679450" y="352425"/>
            <a:ext cx="3730625" cy="2098675"/>
          </a:xfrm>
        </p:spPr>
      </p:sp>
      <p:sp>
        <p:nvSpPr>
          <p:cNvPr id="3" name="Notes Placeholder 2">
            <a:extLst>
              <a:ext uri="{FF2B5EF4-FFF2-40B4-BE49-F238E27FC236}">
                <a16:creationId xmlns:a16="http://schemas.microsoft.com/office/drawing/2014/main" id="{D0FBEEA8-1890-5C34-1BE3-806CEB27B61E}"/>
              </a:ext>
            </a:extLst>
          </p:cNvPr>
          <p:cNvSpPr>
            <a:spLocks noGrp="1"/>
          </p:cNvSpPr>
          <p:nvPr>
            <p:ph type="body" idx="1"/>
          </p:nvPr>
        </p:nvSpPr>
        <p:spPr>
          <a:xfrm>
            <a:off x="679450" y="2717800"/>
            <a:ext cx="5438775" cy="5967413"/>
          </a:xfrm>
        </p:spPr>
        <p:txBody>
          <a:bodyPr/>
          <a:lstStyle/>
          <a:p>
            <a:r>
              <a:rPr lang="en-GB" b="1"/>
              <a:t>Circle of presenting issues: Buildings, fragile and disengaged, Age, Clergy morale and over-reliance, Finances</a:t>
            </a:r>
          </a:p>
          <a:p>
            <a:pPr marL="171450" indent="-171450">
              <a:buFont typeface="Arial" panose="020B0604020202020204" pitchFamily="34" charset="0"/>
              <a:buChar char="•"/>
            </a:pPr>
            <a:r>
              <a:rPr lang="en-GB"/>
              <a:t>These five issues came up repeatedly as areas of concern in the listening exercises in the autumn of 2021. </a:t>
            </a:r>
          </a:p>
          <a:p>
            <a:pPr marL="171450" indent="-171450">
              <a:buFont typeface="Arial" panose="020B0604020202020204" pitchFamily="34" charset="0"/>
              <a:buChar char="•"/>
            </a:pPr>
            <a:r>
              <a:rPr lang="en-GB"/>
              <a:t>Buildings, we have one building for every 800 people resident in the diocese. One deanery has a population of 12,000 and 37 church buildings – one for every 324 people! The best way to preserve a building is to have a vibrant worshipping community within it. Buildings are valued by their communities and partnerships are essential. </a:t>
            </a:r>
          </a:p>
          <a:p>
            <a:pPr marL="171450" indent="-171450">
              <a:buFont typeface="Arial" panose="020B0604020202020204" pitchFamily="34" charset="0"/>
              <a:buChar char="•"/>
            </a:pPr>
            <a:r>
              <a:rPr lang="en-GB"/>
              <a:t>Fragile and disengaged: COVID has brought the crisis of 2025/6 home to roost in the now. A number of people have been lost over the last two years.  Some are coming back, tired and unable to resume some of the vital lay positions needed to make the church operate. Inevitably, tiredness tend to make you focus inward on the familiar.</a:t>
            </a:r>
          </a:p>
          <a:p>
            <a:pPr marL="171450" indent="-171450">
              <a:buFont typeface="Arial" panose="020B0604020202020204" pitchFamily="34" charset="0"/>
              <a:buChar char="•"/>
            </a:pPr>
            <a:r>
              <a:rPr lang="en-GB"/>
              <a:t>Age: The average Anglican outside of urban areas is 72.  Many of our churches have very few people younger than retirement age. We need to re-connect not just with the young and children but those under 60.</a:t>
            </a:r>
          </a:p>
          <a:p>
            <a:pPr marL="171450" indent="-171450">
              <a:buFont typeface="Arial" panose="020B0604020202020204" pitchFamily="34" charset="0"/>
              <a:buChar char="•"/>
            </a:pPr>
            <a:r>
              <a:rPr lang="en-GB"/>
              <a:t>Clergy morale and over-reliance: Clergy are increasingly having to take on roles for which they were not trained and to which they don’t feel called and gifted.  This is demoralising and energy sapping.  They would love to be spending more of their time in active ministry and pastoral and evangelistic work but the weight of compliance and loss of volunteers makes this difficult. As conscientious people they take a lot of responsibility upon themselves which amplifies the stress. Ephesians 4 says the role of ministers is to help the people be the church, not be simply a provider of religious services. In some places there needs to be a significant democratisation of ministry.</a:t>
            </a:r>
          </a:p>
          <a:p>
            <a:pPr marL="171450" indent="-171450">
              <a:buFont typeface="Arial" panose="020B0604020202020204" pitchFamily="34" charset="0"/>
              <a:buChar char="•"/>
            </a:pPr>
            <a:r>
              <a:rPr lang="en-GB"/>
              <a:t>Finances.  Finances are a symptom of a problem, not the problem itself.  The issue is often asking for more money from less and less people.  If our church was growing by people coming to living faith and joining us in worship, these issues would go away. If we get into a vicious spiral of having to cut clergy posts because of finance and that leads to people saying we see our clergy less so we will give less generously, we might as well pack up and go home now! We need to communicate the very full days our clergy have of which Sunday services are but a small proportion. </a:t>
            </a:r>
          </a:p>
          <a:p>
            <a:endParaRPr lang="en-GB"/>
          </a:p>
          <a:p>
            <a:endParaRPr lang="en-GB" dirty="0"/>
          </a:p>
        </p:txBody>
      </p:sp>
      <p:sp>
        <p:nvSpPr>
          <p:cNvPr id="4" name="Slide Number Placeholder 3">
            <a:extLst>
              <a:ext uri="{FF2B5EF4-FFF2-40B4-BE49-F238E27FC236}">
                <a16:creationId xmlns:a16="http://schemas.microsoft.com/office/drawing/2014/main" id="{C25164E6-41D2-7504-8FB5-66F48D19AA77}"/>
              </a:ext>
            </a:extLst>
          </p:cNvPr>
          <p:cNvSpPr>
            <a:spLocks noGrp="1"/>
          </p:cNvSpPr>
          <p:nvPr>
            <p:ph type="sldNum" sz="quarter" idx="5"/>
          </p:nvPr>
        </p:nvSpPr>
        <p:spPr/>
        <p:txBody>
          <a:bodyPr/>
          <a:lstStyle/>
          <a:p>
            <a:fld id="{23C855D4-9293-4E51-9E23-C45496AFBBAE}" type="slidenum">
              <a:rPr lang="en-GB" smtClean="0"/>
              <a:t>8</a:t>
            </a:fld>
            <a:endParaRPr lang="en-GB"/>
          </a:p>
        </p:txBody>
      </p:sp>
    </p:spTree>
    <p:extLst>
      <p:ext uri="{BB962C8B-B14F-4D97-AF65-F5344CB8AC3E}">
        <p14:creationId xmlns:p14="http://schemas.microsoft.com/office/powerpoint/2010/main" val="151802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F2221-D121-D4D1-7D8A-E6F794783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10BF0-E752-2CD3-49F4-58742E2D161B}"/>
              </a:ext>
            </a:extLst>
          </p:cNvPr>
          <p:cNvSpPr>
            <a:spLocks noGrp="1" noRot="1" noChangeAspect="1"/>
          </p:cNvSpPr>
          <p:nvPr>
            <p:ph type="sldImg"/>
          </p:nvPr>
        </p:nvSpPr>
        <p:spPr>
          <a:xfrm>
            <a:off x="679450" y="479425"/>
            <a:ext cx="3684588" cy="2073275"/>
          </a:xfrm>
        </p:spPr>
      </p:sp>
      <p:sp>
        <p:nvSpPr>
          <p:cNvPr id="3" name="Notes Placeholder 2">
            <a:extLst>
              <a:ext uri="{FF2B5EF4-FFF2-40B4-BE49-F238E27FC236}">
                <a16:creationId xmlns:a16="http://schemas.microsoft.com/office/drawing/2014/main" id="{D7E58E69-D7BF-414A-96A1-55F26BE7A7DA}"/>
              </a:ext>
            </a:extLst>
          </p:cNvPr>
          <p:cNvSpPr>
            <a:spLocks noGrp="1"/>
          </p:cNvSpPr>
          <p:nvPr>
            <p:ph type="body" idx="1"/>
          </p:nvPr>
        </p:nvSpPr>
        <p:spPr>
          <a:xfrm>
            <a:off x="679450" y="3187700"/>
            <a:ext cx="5438775" cy="5497513"/>
          </a:xfrm>
        </p:spPr>
        <p:txBody>
          <a:bodyPr/>
          <a:lstStyle/>
          <a:p>
            <a:r>
              <a:rPr lang="en-GB" b="1" dirty="0"/>
              <a:t>Circle of things to address the issues from central diocesan resources</a:t>
            </a:r>
          </a:p>
          <a:p>
            <a:pPr marL="171450" indent="-171450">
              <a:buFont typeface="Arial" panose="020B0604020202020204" pitchFamily="34" charset="0"/>
              <a:buChar char="•"/>
            </a:pPr>
            <a:r>
              <a:rPr lang="en-GB" dirty="0"/>
              <a:t>All these five can be addressed from inside the circle through parish revitalisation.</a:t>
            </a:r>
          </a:p>
          <a:p>
            <a:pPr marL="171450" indent="-171450">
              <a:buFont typeface="Arial" panose="020B0604020202020204" pitchFamily="34" charset="0"/>
              <a:buChar char="•"/>
            </a:pPr>
            <a:r>
              <a:rPr lang="en-GB" dirty="0"/>
              <a:t>We have resources in the centre, some of which are provided for us by the national church in the form of grants form the Church Commissioners.</a:t>
            </a:r>
          </a:p>
          <a:p>
            <a:pPr marL="171450" indent="-171450">
              <a:buFont typeface="Arial" panose="020B0604020202020204" pitchFamily="34" charset="0"/>
              <a:buChar char="•"/>
            </a:pPr>
            <a:r>
              <a:rPr lang="en-GB" dirty="0"/>
              <a:t>Buildings: continued support for fundraising. Support for festival church and if PCCs decide to close (they decide, the Bishop or Archdeacon cannot close a church) help with the process of closure. Working with the national church to explore and release new streams of funding.</a:t>
            </a:r>
          </a:p>
          <a:p>
            <a:pPr marL="171450" indent="-171450">
              <a:buFont typeface="Arial" panose="020B0604020202020204" pitchFamily="34" charset="0"/>
              <a:buChar char="•"/>
            </a:pPr>
            <a:r>
              <a:rPr lang="en-GB" dirty="0"/>
              <a:t>Finances: continued help for efficient giving e.g. contactless, PGS etc. Maximising our asset development (current deficits have been sustained by successful glebe land development but that cannot go on forever). Getting more money from the national church to release some of our total return spend back into parochial ministry. </a:t>
            </a:r>
          </a:p>
          <a:p>
            <a:pPr marL="171450" indent="-171450">
              <a:buFont typeface="Arial" panose="020B0604020202020204" pitchFamily="34" charset="0"/>
              <a:buChar char="•"/>
            </a:pPr>
            <a:r>
              <a:rPr lang="en-GB" dirty="0"/>
              <a:t>Clergy morale: a determined effort to raise the number of vocations to self-supporting ministry, enabling and encouraging a wider range of lay ministries, fostering a culture of permission giving rather than control.  </a:t>
            </a:r>
          </a:p>
          <a:p>
            <a:pPr marL="171450" indent="-171450">
              <a:buFont typeface="Arial" panose="020B0604020202020204" pitchFamily="34" charset="0"/>
              <a:buChar char="•"/>
            </a:pPr>
            <a:r>
              <a:rPr lang="en-GB" dirty="0"/>
              <a:t>Age: focus on our schools work and a continuation of the intergenerational mission project.  Encouraging schools work and links between church and school. School chaplaincies funded by Church Commissioners funds</a:t>
            </a:r>
          </a:p>
          <a:p>
            <a:pPr marL="171450" indent="-171450">
              <a:buFont typeface="Arial" panose="020B0604020202020204" pitchFamily="34" charset="0"/>
              <a:buChar char="•"/>
            </a:pPr>
            <a:r>
              <a:rPr lang="en-GB" dirty="0"/>
              <a:t>Fragility: A new diocesan mission enabler (funded by the national church) to walk alongside parishes and deaneries and help them formulate effective mission plans.</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4AE69BCC-4F37-5FAF-C556-35E7EE2B3737}"/>
              </a:ext>
            </a:extLst>
          </p:cNvPr>
          <p:cNvSpPr>
            <a:spLocks noGrp="1"/>
          </p:cNvSpPr>
          <p:nvPr>
            <p:ph type="sldNum" sz="quarter" idx="5"/>
          </p:nvPr>
        </p:nvSpPr>
        <p:spPr/>
        <p:txBody>
          <a:bodyPr/>
          <a:lstStyle/>
          <a:p>
            <a:fld id="{23C855D4-9293-4E51-9E23-C45496AFBBAE}" type="slidenum">
              <a:rPr lang="en-GB" smtClean="0"/>
              <a:t>9</a:t>
            </a:fld>
            <a:endParaRPr lang="en-GB"/>
          </a:p>
        </p:txBody>
      </p:sp>
    </p:spTree>
    <p:extLst>
      <p:ext uri="{BB962C8B-B14F-4D97-AF65-F5344CB8AC3E}">
        <p14:creationId xmlns:p14="http://schemas.microsoft.com/office/powerpoint/2010/main" val="97802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A2EB-65E7-2F3C-67FE-1A0EA18B6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55394-1611-A818-39E3-865DBF8809A7}"/>
              </a:ext>
            </a:extLst>
          </p:cNvPr>
          <p:cNvSpPr>
            <a:spLocks noGrp="1" noRot="1" noChangeAspect="1"/>
          </p:cNvSpPr>
          <p:nvPr>
            <p:ph type="sldImg"/>
          </p:nvPr>
        </p:nvSpPr>
        <p:spPr>
          <a:xfrm>
            <a:off x="447675" y="669925"/>
            <a:ext cx="3984625" cy="2241550"/>
          </a:xfrm>
        </p:spPr>
      </p:sp>
      <p:sp>
        <p:nvSpPr>
          <p:cNvPr id="3" name="Notes Placeholder 2">
            <a:extLst>
              <a:ext uri="{FF2B5EF4-FFF2-40B4-BE49-F238E27FC236}">
                <a16:creationId xmlns:a16="http://schemas.microsoft.com/office/drawing/2014/main" id="{2FBCD5C4-7869-98C3-8A12-F2157C4E1636}"/>
              </a:ext>
            </a:extLst>
          </p:cNvPr>
          <p:cNvSpPr>
            <a:spLocks noGrp="1"/>
          </p:cNvSpPr>
          <p:nvPr>
            <p:ph type="body" idx="1"/>
          </p:nvPr>
        </p:nvSpPr>
        <p:spPr>
          <a:xfrm>
            <a:off x="447675" y="3265488"/>
            <a:ext cx="5438775" cy="3908425"/>
          </a:xfrm>
        </p:spPr>
        <p:txBody>
          <a:bodyPr/>
          <a:lstStyle/>
          <a:p>
            <a:r>
              <a:rPr lang="en-GB" b="1" dirty="0"/>
              <a:t>Outside the ring – bold outcomes which we hope to see by 2030.</a:t>
            </a:r>
          </a:p>
          <a:p>
            <a:pPr marL="171450" indent="-171450">
              <a:buFont typeface="Arial" panose="020B0604020202020204" pitchFamily="34" charset="0"/>
              <a:buChar char="•"/>
            </a:pPr>
            <a:r>
              <a:rPr lang="en-GB" dirty="0"/>
              <a:t>A clear future for every building and carbon neutrality as per the target of the national church</a:t>
            </a:r>
          </a:p>
          <a:p>
            <a:pPr marL="171450" indent="-171450">
              <a:buFont typeface="Arial" panose="020B0604020202020204" pitchFamily="34" charset="0"/>
              <a:buChar char="•"/>
            </a:pPr>
            <a:r>
              <a:rPr lang="en-GB" dirty="0"/>
              <a:t>Breakeven budgets and sustainable finances across the diocese as a whole. This will mean the strong will continue to support areas of high deprivation. </a:t>
            </a:r>
          </a:p>
          <a:p>
            <a:pPr marL="171450" indent="-171450">
              <a:buFont typeface="Arial" panose="020B0604020202020204" pitchFamily="34" charset="0"/>
              <a:buChar char="•"/>
            </a:pPr>
            <a:r>
              <a:rPr lang="en-GB" dirty="0"/>
              <a:t>A significant increase in the number of authorised and trained lay leaders and self-supporting priests.</a:t>
            </a:r>
          </a:p>
          <a:p>
            <a:pPr marL="171450" indent="-171450">
              <a:buFont typeface="Arial" panose="020B0604020202020204" pitchFamily="34" charset="0"/>
              <a:buChar char="•"/>
            </a:pPr>
            <a:r>
              <a:rPr lang="en-GB" dirty="0"/>
              <a:t>A diocesan family whose age profile represent the communities it serves. This will mean a mixed economy of worshipping communities in schools, messy church, forest church etc.</a:t>
            </a:r>
          </a:p>
          <a:p>
            <a:pPr marL="171450" indent="-171450">
              <a:buFont typeface="Arial" panose="020B0604020202020204" pitchFamily="34" charset="0"/>
              <a:buChar char="•"/>
            </a:pPr>
            <a:r>
              <a:rPr lang="en-GB" dirty="0"/>
              <a:t>A worshipping diocesan family that is 3% of the population of the diocese – 9000 people.  Currently it is 6500 – a big, bold ask of the Lord. That’s  4 people to add to each benefice each year in addition to replacing those who are promoted to glory. </a:t>
            </a:r>
          </a:p>
          <a:p>
            <a:pPr marL="171450" indent="-171450">
              <a:buFont typeface="Arial" panose="020B0604020202020204" pitchFamily="34" charset="0"/>
              <a:buChar char="•"/>
            </a:pPr>
            <a:r>
              <a:rPr lang="en-GB" dirty="0"/>
              <a:t>Conclusion: Romans 8: 28-30, “</a:t>
            </a:r>
            <a:r>
              <a:rPr lang="en-GB" i="1" dirty="0"/>
              <a:t>For those God foreknew he also predestined to be conformed to the image of his son, that he might be the firstborn among many brothers and sisters.  And those he predestined, he also called; those he called, he also justified; those he justified, he also glorified.” </a:t>
            </a:r>
            <a:r>
              <a:rPr lang="en-GB" dirty="0"/>
              <a:t>(NB pre-destined doesn’t mean predetermined) This is a text of hope.  God gives us the grace he need to step into the potential we have as made in the image of God and filled with his Holy Spirit. </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EBDA0C6-4499-488A-B73A-24DCC74E653F}"/>
              </a:ext>
            </a:extLst>
          </p:cNvPr>
          <p:cNvSpPr>
            <a:spLocks noGrp="1"/>
          </p:cNvSpPr>
          <p:nvPr>
            <p:ph type="sldNum" sz="quarter" idx="5"/>
          </p:nvPr>
        </p:nvSpPr>
        <p:spPr/>
        <p:txBody>
          <a:bodyPr/>
          <a:lstStyle/>
          <a:p>
            <a:fld id="{23C855D4-9293-4E51-9E23-C45496AFBBAE}" type="slidenum">
              <a:rPr lang="en-GB" smtClean="0"/>
              <a:t>10</a:t>
            </a:fld>
            <a:endParaRPr lang="en-GB"/>
          </a:p>
        </p:txBody>
      </p:sp>
    </p:spTree>
    <p:extLst>
      <p:ext uri="{BB962C8B-B14F-4D97-AF65-F5344CB8AC3E}">
        <p14:creationId xmlns:p14="http://schemas.microsoft.com/office/powerpoint/2010/main" val="94242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2189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93021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839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
        <p:nvSpPr>
          <p:cNvPr id="8" name="Rectangle 7">
            <a:extLst>
              <a:ext uri="{FF2B5EF4-FFF2-40B4-BE49-F238E27FC236}">
                <a16:creationId xmlns:a16="http://schemas.microsoft.com/office/drawing/2014/main" id="{35F98125-5B96-1B36-9CA2-A862F59451F0}"/>
              </a:ext>
            </a:extLst>
          </p:cNvPr>
          <p:cNvSpPr/>
          <p:nvPr userDrawn="1"/>
        </p:nvSpPr>
        <p:spPr>
          <a:xfrm>
            <a:off x="9032317" y="3822967"/>
            <a:ext cx="2987505" cy="2533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389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AA0DA7-1171-411B-90A9-7A124B441401}"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6344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AA0DA7-1171-411B-90A9-7A124B441401}"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
        <p:nvSpPr>
          <p:cNvPr id="9" name="Rectangle 8">
            <a:extLst>
              <a:ext uri="{FF2B5EF4-FFF2-40B4-BE49-F238E27FC236}">
                <a16:creationId xmlns:a16="http://schemas.microsoft.com/office/drawing/2014/main" id="{4151021E-5BEB-DB0A-D426-5092C8707694}"/>
              </a:ext>
            </a:extLst>
          </p:cNvPr>
          <p:cNvSpPr/>
          <p:nvPr userDrawn="1"/>
        </p:nvSpPr>
        <p:spPr>
          <a:xfrm>
            <a:off x="9032317" y="3822967"/>
            <a:ext cx="2987505" cy="2533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233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AA0DA7-1171-411B-90A9-7A124B441401}"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E61DF7-8487-4511-BB2E-87B72117303D}" type="slidenum">
              <a:rPr lang="en-GB" smtClean="0"/>
              <a:t>‹#›</a:t>
            </a:fld>
            <a:endParaRPr lang="en-GB"/>
          </a:p>
        </p:txBody>
      </p:sp>
      <p:sp>
        <p:nvSpPr>
          <p:cNvPr id="11" name="Rectangle 10">
            <a:extLst>
              <a:ext uri="{FF2B5EF4-FFF2-40B4-BE49-F238E27FC236}">
                <a16:creationId xmlns:a16="http://schemas.microsoft.com/office/drawing/2014/main" id="{A548D5A4-5715-BA81-8232-817FD407BEEA}"/>
              </a:ext>
            </a:extLst>
          </p:cNvPr>
          <p:cNvSpPr/>
          <p:nvPr userDrawn="1"/>
        </p:nvSpPr>
        <p:spPr>
          <a:xfrm>
            <a:off x="9032317" y="3822967"/>
            <a:ext cx="2987505" cy="2533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95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AA0DA7-1171-411B-90A9-7A124B441401}"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6130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A0DA7-1171-411B-90A9-7A124B441401}"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02008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
        <p:nvSpPr>
          <p:cNvPr id="8" name="Rectangle 7">
            <a:extLst>
              <a:ext uri="{FF2B5EF4-FFF2-40B4-BE49-F238E27FC236}">
                <a16:creationId xmlns:a16="http://schemas.microsoft.com/office/drawing/2014/main" id="{4C539712-B42B-E01C-0AA3-058DA9C799D9}"/>
              </a:ext>
            </a:extLst>
          </p:cNvPr>
          <p:cNvSpPr/>
          <p:nvPr userDrawn="1"/>
        </p:nvSpPr>
        <p:spPr>
          <a:xfrm>
            <a:off x="9032317" y="3822967"/>
            <a:ext cx="2987505" cy="2533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017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454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A0DA7-1171-411B-90A9-7A124B441401}" type="datetimeFigureOut">
              <a:rPr lang="en-GB" smtClean="0"/>
              <a:t>04/03/2024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1DF7-8487-4511-BB2E-87B72117303D}" type="slidenum">
              <a:rPr lang="en-GB" smtClean="0"/>
              <a:t>‹#›</a:t>
            </a:fld>
            <a:endParaRPr lang="en-GB"/>
          </a:p>
        </p:txBody>
      </p:sp>
    </p:spTree>
    <p:extLst>
      <p:ext uri="{BB962C8B-B14F-4D97-AF65-F5344CB8AC3E}">
        <p14:creationId xmlns:p14="http://schemas.microsoft.com/office/powerpoint/2010/main" val="387306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86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F42DD-7734-1879-3E94-44E4871DCE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A6D71F-5E85-E0FD-D7CD-092A1911ED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4456" y="0"/>
            <a:ext cx="6723088" cy="6858000"/>
          </a:xfrm>
          <a:prstGeom prst="rect">
            <a:avLst/>
          </a:prstGeom>
        </p:spPr>
      </p:pic>
    </p:spTree>
    <p:extLst>
      <p:ext uri="{BB962C8B-B14F-4D97-AF65-F5344CB8AC3E}">
        <p14:creationId xmlns:p14="http://schemas.microsoft.com/office/powerpoint/2010/main" val="157520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D6979-F227-4C34-1660-606CD01CD96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39D6018-15DD-8AC3-962D-6CF42D499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1522" y="43943"/>
            <a:ext cx="7088956" cy="6770113"/>
          </a:xfrm>
          <a:prstGeom prst="rect">
            <a:avLst/>
          </a:prstGeom>
        </p:spPr>
      </p:pic>
    </p:spTree>
    <p:extLst>
      <p:ext uri="{BB962C8B-B14F-4D97-AF65-F5344CB8AC3E}">
        <p14:creationId xmlns:p14="http://schemas.microsoft.com/office/powerpoint/2010/main" val="120004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66A03-5D22-70A2-EA84-5F003DE38EB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2B979F8-D6AF-4A17-281E-2876FE0F84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16547" y="-36682"/>
            <a:ext cx="7358906" cy="6894682"/>
          </a:xfrm>
          <a:prstGeom prst="rect">
            <a:avLst/>
          </a:prstGeom>
        </p:spPr>
      </p:pic>
    </p:spTree>
    <p:extLst>
      <p:ext uri="{BB962C8B-B14F-4D97-AF65-F5344CB8AC3E}">
        <p14:creationId xmlns:p14="http://schemas.microsoft.com/office/powerpoint/2010/main" val="130771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EBC37-2AED-D4EB-D21E-59B425326D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F463A81-3215-7209-7439-538B779942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1701" y="28545"/>
            <a:ext cx="7548598" cy="6800909"/>
          </a:xfrm>
          <a:prstGeom prst="rect">
            <a:avLst/>
          </a:prstGeom>
        </p:spPr>
      </p:pic>
    </p:spTree>
    <p:extLst>
      <p:ext uri="{BB962C8B-B14F-4D97-AF65-F5344CB8AC3E}">
        <p14:creationId xmlns:p14="http://schemas.microsoft.com/office/powerpoint/2010/main" val="371830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65B1-345A-8E59-B809-A8A53A8EF3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C590A7-382C-9568-68CB-4F0129A2BB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0515" y="57240"/>
            <a:ext cx="7450970" cy="6743519"/>
          </a:xfrm>
          <a:prstGeom prst="rect">
            <a:avLst/>
          </a:prstGeom>
        </p:spPr>
      </p:pic>
    </p:spTree>
    <p:extLst>
      <p:ext uri="{BB962C8B-B14F-4D97-AF65-F5344CB8AC3E}">
        <p14:creationId xmlns:p14="http://schemas.microsoft.com/office/powerpoint/2010/main" val="95015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2FBE5D-1CD0-085A-C9E5-BB357D3573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E3EAE9-C19F-7C7F-1B32-13D91C96769B}"/>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1AAF111-6B72-C27A-763E-4C25A8E7DA31}"/>
              </a:ext>
            </a:extLst>
          </p:cNvPr>
          <p:cNvSpPr/>
          <p:nvPr/>
        </p:nvSpPr>
        <p:spPr>
          <a:xfrm>
            <a:off x="235003" y="43470"/>
            <a:ext cx="10120382" cy="1077218"/>
          </a:xfrm>
          <a:prstGeom prst="rect">
            <a:avLst/>
          </a:prstGeom>
        </p:spPr>
        <p:txBody>
          <a:bodyPr wrap="square">
            <a:spAutoFit/>
          </a:bodyPr>
          <a:lstStyle/>
          <a:p>
            <a:r>
              <a:rPr lang="en-GB" sz="3600" dirty="0">
                <a:solidFill>
                  <a:schemeClr val="bg1"/>
                </a:solidFill>
                <a:latin typeface="Segoe UI Black" panose="020B0A02040204020203" pitchFamily="34" charset="0"/>
                <a:ea typeface="Segoe UI Black" panose="020B0A02040204020203" pitchFamily="34" charset="0"/>
                <a:cs typeface="Segoe UI Semibold" panose="020B0702040204020203" pitchFamily="34" charset="0"/>
              </a:rPr>
              <a:t>Our Plan:</a:t>
            </a:r>
          </a:p>
          <a:p>
            <a:r>
              <a:rPr lang="en-GB" sz="28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Missional Vision &amp; Strategic Framework for Change</a:t>
            </a:r>
          </a:p>
        </p:txBody>
      </p:sp>
      <p:sp>
        <p:nvSpPr>
          <p:cNvPr id="4" name="TextBox 3">
            <a:extLst>
              <a:ext uri="{FF2B5EF4-FFF2-40B4-BE49-F238E27FC236}">
                <a16:creationId xmlns:a16="http://schemas.microsoft.com/office/drawing/2014/main" id="{A8C3FA97-E664-A164-BBBA-C7451EFA494A}"/>
              </a:ext>
            </a:extLst>
          </p:cNvPr>
          <p:cNvSpPr txBox="1"/>
          <p:nvPr/>
        </p:nvSpPr>
        <p:spPr>
          <a:xfrm>
            <a:off x="655445" y="1479030"/>
            <a:ext cx="10881109" cy="533550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Double the number of young people attending worship from 500 to 1000.</a:t>
            </a:r>
          </a:p>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50 New Worshipping Communities, with 25 focused on young people.</a:t>
            </a:r>
          </a:p>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50+ of benefices to have at least one congregation with an attendance of over 50 in rural areas and over 100 in market towns. </a:t>
            </a:r>
          </a:p>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More than 3% of the population (9,500) attending regular worship.</a:t>
            </a:r>
          </a:p>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Equipped and well supported lay and ordained leaders enabling a Christian presence in every community.</a:t>
            </a:r>
          </a:p>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200+ new voluntary lay leaders. </a:t>
            </a:r>
          </a:p>
          <a:p>
            <a:pPr marL="285750" indent="-285750">
              <a:lnSpc>
                <a:spcPct val="150000"/>
              </a:lnSpc>
              <a:buFont typeface="Arial" panose="020B0604020202020204" pitchFamily="34" charset="0"/>
              <a:buChar char="•"/>
            </a:pPr>
            <a:r>
              <a:rPr lang="en-US" sz="2300" dirty="0">
                <a:latin typeface="Segoe UI" panose="020B0502040204020203" pitchFamily="34" charset="0"/>
                <a:cs typeface="Segoe UI" panose="020B0502040204020203" pitchFamily="34" charset="0"/>
              </a:rPr>
              <a:t>75% of benefices to be sustainable: with a practical strategy to manage buildings &amp; finances.</a:t>
            </a:r>
            <a:endParaRPr lang="en-GB" sz="23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4299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40814C-A47C-3FD9-DA79-64DD7D7644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97FF50-6A3A-E20D-552C-5F0C4C7C752A}"/>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5F391CC-FE54-FCF9-AD39-06D58F0617BE}"/>
              </a:ext>
            </a:extLst>
          </p:cNvPr>
          <p:cNvSpPr/>
          <p:nvPr/>
        </p:nvSpPr>
        <p:spPr>
          <a:xfrm>
            <a:off x="258447" y="-22177"/>
            <a:ext cx="9208251" cy="1323439"/>
          </a:xfrm>
          <a:prstGeom prst="rect">
            <a:avLst/>
          </a:prstGeom>
        </p:spPr>
        <p:txBody>
          <a:bodyPr wrap="square">
            <a:spAutoFit/>
          </a:bodyPr>
          <a:lstStyle/>
          <a:p>
            <a:r>
              <a:rPr lang="en-US" sz="40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The Future: </a:t>
            </a:r>
          </a:p>
          <a:p>
            <a:r>
              <a:rPr lang="en-US" sz="40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missional priorities</a:t>
            </a:r>
          </a:p>
        </p:txBody>
      </p:sp>
      <p:pic>
        <p:nvPicPr>
          <p:cNvPr id="5" name="Picture 4" descr="A purple and white text&#10;&#10;Description automatically generated">
            <a:extLst>
              <a:ext uri="{FF2B5EF4-FFF2-40B4-BE49-F238E27FC236}">
                <a16:creationId xmlns:a16="http://schemas.microsoft.com/office/drawing/2014/main" id="{BB2FDB0B-9578-53F5-F00C-AAAD01459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316" y="1301262"/>
            <a:ext cx="9895367" cy="5566144"/>
          </a:xfrm>
          <a:prstGeom prst="rect">
            <a:avLst/>
          </a:prstGeom>
        </p:spPr>
      </p:pic>
    </p:spTree>
    <p:extLst>
      <p:ext uri="{BB962C8B-B14F-4D97-AF65-F5344CB8AC3E}">
        <p14:creationId xmlns:p14="http://schemas.microsoft.com/office/powerpoint/2010/main" val="385730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0BB5CB-03BB-5E40-7435-EBEF142C48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EC4AB9-A281-BE38-F7CD-DA962962BFCB}"/>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BB6616-3DA2-2181-B85D-E9FF8035442A}"/>
              </a:ext>
            </a:extLst>
          </p:cNvPr>
          <p:cNvSpPr/>
          <p:nvPr/>
        </p:nvSpPr>
        <p:spPr>
          <a:xfrm>
            <a:off x="258447" y="-22177"/>
            <a:ext cx="9208251" cy="1323439"/>
          </a:xfrm>
          <a:prstGeom prst="rect">
            <a:avLst/>
          </a:prstGeom>
        </p:spPr>
        <p:txBody>
          <a:bodyPr wrap="square">
            <a:spAutoFit/>
          </a:bodyPr>
          <a:lstStyle/>
          <a:p>
            <a:r>
              <a:rPr lang="en-US" sz="40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The Future: </a:t>
            </a:r>
          </a:p>
          <a:p>
            <a:r>
              <a:rPr lang="en-US" sz="40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missional priorities</a:t>
            </a:r>
          </a:p>
        </p:txBody>
      </p:sp>
      <p:sp>
        <p:nvSpPr>
          <p:cNvPr id="10" name="Content Placeholder 9">
            <a:extLst>
              <a:ext uri="{FF2B5EF4-FFF2-40B4-BE49-F238E27FC236}">
                <a16:creationId xmlns:a16="http://schemas.microsoft.com/office/drawing/2014/main" id="{563B8AE6-45A4-76E4-8DC5-E0AE193BCCB1}"/>
              </a:ext>
            </a:extLst>
          </p:cNvPr>
          <p:cNvSpPr>
            <a:spLocks noGrp="1"/>
          </p:cNvSpPr>
          <p:nvPr>
            <p:ph idx="1"/>
          </p:nvPr>
        </p:nvSpPr>
        <p:spPr>
          <a:xfrm>
            <a:off x="476738" y="2031999"/>
            <a:ext cx="11512062" cy="3524739"/>
          </a:xfrm>
        </p:spPr>
        <p:txBody>
          <a:bodyPr>
            <a:normAutofit/>
          </a:bodyPr>
          <a:lstStyle/>
          <a:p>
            <a:pPr marL="0" indent="0">
              <a:lnSpc>
                <a:spcPct val="150000"/>
              </a:lnSpc>
              <a:buNone/>
            </a:pPr>
            <a:r>
              <a:rPr lang="en-US" dirty="0">
                <a:solidFill>
                  <a:srgbClr val="572582"/>
                </a:solidFill>
                <a:latin typeface="Segoe UI Semibold" panose="020B0702040204020203" pitchFamily="34" charset="0"/>
                <a:cs typeface="Segoe UI Semibold" panose="020B0702040204020203" pitchFamily="34" charset="0"/>
              </a:rPr>
              <a:t>“We will focus resources on a smaller number of larger places with the greatest potential for impact by creating 7 Ministry areas with a core of at least 50 strong, growing churches.“</a:t>
            </a:r>
          </a:p>
        </p:txBody>
      </p:sp>
    </p:spTree>
    <p:extLst>
      <p:ext uri="{BB962C8B-B14F-4D97-AF65-F5344CB8AC3E}">
        <p14:creationId xmlns:p14="http://schemas.microsoft.com/office/powerpoint/2010/main" val="131146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7B65AC-3B68-87D4-3F20-317A6413ED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756659-E40F-49F3-87F9-9E09BE158A5E}"/>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FC8F987-B48C-76B2-9BEE-6F95E08E97E2}"/>
              </a:ext>
            </a:extLst>
          </p:cNvPr>
          <p:cNvSpPr/>
          <p:nvPr/>
        </p:nvSpPr>
        <p:spPr>
          <a:xfrm>
            <a:off x="258447" y="-22177"/>
            <a:ext cx="9208251" cy="1323439"/>
          </a:xfrm>
          <a:prstGeom prst="rect">
            <a:avLst/>
          </a:prstGeom>
        </p:spPr>
        <p:txBody>
          <a:bodyPr wrap="square">
            <a:spAutoFit/>
          </a:bodyPr>
          <a:lstStyle/>
          <a:p>
            <a:r>
              <a:rPr lang="en-US" sz="40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The Future: </a:t>
            </a:r>
          </a:p>
          <a:p>
            <a:r>
              <a:rPr lang="en-US" sz="40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missional priorities</a:t>
            </a:r>
          </a:p>
        </p:txBody>
      </p:sp>
      <p:pic>
        <p:nvPicPr>
          <p:cNvPr id="4" name="Picture 3" descr="A purple and white banner with text and images&#10;&#10;Description automatically generated">
            <a:extLst>
              <a:ext uri="{FF2B5EF4-FFF2-40B4-BE49-F238E27FC236}">
                <a16:creationId xmlns:a16="http://schemas.microsoft.com/office/drawing/2014/main" id="{865721EC-1D65-E183-427E-BFCA2D4DB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070" y="1265704"/>
            <a:ext cx="9941859" cy="5592296"/>
          </a:xfrm>
          <a:prstGeom prst="rect">
            <a:avLst/>
          </a:prstGeom>
        </p:spPr>
      </p:pic>
    </p:spTree>
    <p:extLst>
      <p:ext uri="{BB962C8B-B14F-4D97-AF65-F5344CB8AC3E}">
        <p14:creationId xmlns:p14="http://schemas.microsoft.com/office/powerpoint/2010/main" val="21847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27B0-21AC-3ED1-986B-30CF7F2F9D91}"/>
            </a:ext>
          </a:extLst>
        </p:cNvPr>
        <p:cNvGrpSpPr/>
        <p:nvPr/>
      </p:nvGrpSpPr>
      <p:grpSpPr>
        <a:xfrm>
          <a:off x="0" y="0"/>
          <a:ext cx="0" cy="0"/>
          <a:chOff x="0" y="0"/>
          <a:chExt cx="0" cy="0"/>
        </a:xfrm>
      </p:grpSpPr>
      <p:pic>
        <p:nvPicPr>
          <p:cNvPr id="4" name="Picture 3" descr="A purple map with white text&#10;&#10;Description automatically generated">
            <a:extLst>
              <a:ext uri="{FF2B5EF4-FFF2-40B4-BE49-F238E27FC236}">
                <a16:creationId xmlns:a16="http://schemas.microsoft.com/office/drawing/2014/main" id="{ACE5B97C-CF79-B8D9-196E-EE57DC9DFD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753" r="20349"/>
          <a:stretch/>
        </p:blipFill>
        <p:spPr>
          <a:xfrm>
            <a:off x="1077723" y="77750"/>
            <a:ext cx="6998153" cy="6899725"/>
          </a:xfrm>
          <a:prstGeom prst="rect">
            <a:avLst/>
          </a:prstGeom>
        </p:spPr>
      </p:pic>
      <p:sp>
        <p:nvSpPr>
          <p:cNvPr id="3" name="TextBox 2">
            <a:extLst>
              <a:ext uri="{FF2B5EF4-FFF2-40B4-BE49-F238E27FC236}">
                <a16:creationId xmlns:a16="http://schemas.microsoft.com/office/drawing/2014/main" id="{1279E447-8D73-3625-0E33-53F94A683ABD}"/>
              </a:ext>
            </a:extLst>
          </p:cNvPr>
          <p:cNvSpPr txBox="1"/>
          <p:nvPr/>
        </p:nvSpPr>
        <p:spPr>
          <a:xfrm>
            <a:off x="8075876" y="2684849"/>
            <a:ext cx="3845601" cy="1685526"/>
          </a:xfrm>
          <a:prstGeom prst="rect">
            <a:avLst/>
          </a:prstGeom>
          <a:noFill/>
        </p:spPr>
        <p:txBody>
          <a:bodyPr wrap="square">
            <a:spAutoFit/>
          </a:bodyPr>
          <a:lstStyle/>
          <a:p>
            <a:pPr marL="0" indent="0">
              <a:lnSpc>
                <a:spcPct val="150000"/>
              </a:lnSpc>
              <a:buNone/>
            </a:pPr>
            <a:r>
              <a:rPr lang="en-GB" sz="2400" dirty="0">
                <a:effectLst/>
                <a:ea typeface="Times New Roman" panose="02020603050405020304" pitchFamily="18" charset="0"/>
                <a:cs typeface="Segoe UI Semibold" panose="020B0702040204020203" pitchFamily="34" charset="0"/>
              </a:rPr>
              <a:t>The 7 bold outcomes that we expect to see by 2030 across our diocese</a:t>
            </a:r>
          </a:p>
        </p:txBody>
      </p:sp>
    </p:spTree>
    <p:extLst>
      <p:ext uri="{BB962C8B-B14F-4D97-AF65-F5344CB8AC3E}">
        <p14:creationId xmlns:p14="http://schemas.microsoft.com/office/powerpoint/2010/main" val="235562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868C90-6DD1-DC40-91BE-C847829C2E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B88999-E85A-A3CF-DE6E-B29A2939FBC1}"/>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671C332-C564-D29C-862C-EE421C9C8C42}"/>
              </a:ext>
            </a:extLst>
          </p:cNvPr>
          <p:cNvSpPr/>
          <p:nvPr/>
        </p:nvSpPr>
        <p:spPr>
          <a:xfrm>
            <a:off x="203740" y="15504"/>
            <a:ext cx="9208251" cy="1261884"/>
          </a:xfrm>
          <a:prstGeom prst="rect">
            <a:avLst/>
          </a:prstGeom>
        </p:spPr>
        <p:txBody>
          <a:bodyPr wrap="square">
            <a:spAutoFit/>
          </a:bodyPr>
          <a:lstStyle/>
          <a:p>
            <a:r>
              <a:rPr lang="en-GB" sz="40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Profile of Diocese:</a:t>
            </a:r>
          </a:p>
          <a:p>
            <a:r>
              <a: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Key facts and figures</a:t>
            </a:r>
          </a:p>
        </p:txBody>
      </p:sp>
      <p:sp>
        <p:nvSpPr>
          <p:cNvPr id="3" name="TextBox 2">
            <a:extLst>
              <a:ext uri="{FF2B5EF4-FFF2-40B4-BE49-F238E27FC236}">
                <a16:creationId xmlns:a16="http://schemas.microsoft.com/office/drawing/2014/main" id="{263F5178-C5AA-8F59-A06A-4B53720C8B01}"/>
              </a:ext>
            </a:extLst>
          </p:cNvPr>
          <p:cNvSpPr txBox="1"/>
          <p:nvPr/>
        </p:nvSpPr>
        <p:spPr>
          <a:xfrm>
            <a:off x="4254826" y="1843044"/>
            <a:ext cx="7915774" cy="3901517"/>
          </a:xfrm>
          <a:prstGeom prst="rect">
            <a:avLst/>
          </a:prstGeom>
          <a:solidFill>
            <a:schemeClr val="bg1">
              <a:alpha val="50000"/>
            </a:schemeClr>
          </a:solidFill>
        </p:spPr>
        <p:txBody>
          <a:bodyPr wrap="square" rtlCol="0">
            <a:spAutoFit/>
          </a:bodyPr>
          <a:lstStyle/>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Population:</a:t>
            </a:r>
            <a:r>
              <a:rPr lang="en-GB" sz="2400" dirty="0">
                <a:solidFill>
                  <a:schemeClr val="accent4"/>
                </a:solidFill>
                <a:latin typeface="Segoe UI" panose="020B0502040204020203" pitchFamily="34" charset="0"/>
                <a:cs typeface="Segoe UI" panose="020B0502040204020203" pitchFamily="34" charset="0"/>
              </a:rPr>
              <a:t>  </a:t>
            </a:r>
            <a:r>
              <a:rPr lang="en-GB" sz="2400" dirty="0">
                <a:solidFill>
                  <a:srgbClr val="B0851E"/>
                </a:solidFill>
                <a:latin typeface="Segoe UI" panose="020B0502040204020203" pitchFamily="34" charset="0"/>
                <a:cs typeface="Segoe UI" panose="020B0502040204020203" pitchFamily="34" charset="0"/>
              </a:rPr>
              <a:t>322,000 </a:t>
            </a:r>
            <a:r>
              <a:rPr lang="en-GB" sz="2400" i="1" dirty="0">
                <a:solidFill>
                  <a:srgbClr val="B0851E"/>
                </a:solidFill>
                <a:latin typeface="Segoe UI" panose="020B0502040204020203" pitchFamily="34" charset="0"/>
                <a:cs typeface="Segoe UI" panose="020B0502040204020203" pitchFamily="34" charset="0"/>
              </a:rPr>
              <a:t>(40</a:t>
            </a:r>
            <a:r>
              <a:rPr lang="en-GB" sz="2400" i="1" baseline="30000" dirty="0">
                <a:solidFill>
                  <a:srgbClr val="B0851E"/>
                </a:solidFill>
                <a:latin typeface="Segoe UI" panose="020B0502040204020203" pitchFamily="34" charset="0"/>
                <a:cs typeface="Segoe UI" panose="020B0502040204020203" pitchFamily="34" charset="0"/>
              </a:rPr>
              <a:t>th</a:t>
            </a:r>
            <a:r>
              <a:rPr lang="en-GB" sz="2400" i="1" dirty="0">
                <a:solidFill>
                  <a:srgbClr val="B0851E"/>
                </a:solidFill>
                <a:latin typeface="Segoe UI" panose="020B0502040204020203" pitchFamily="34" charset="0"/>
                <a:cs typeface="Segoe UI" panose="020B0502040204020203" pitchFamily="34" charset="0"/>
              </a:rPr>
              <a:t> of 41)</a:t>
            </a:r>
            <a:endParaRPr lang="en-GB" sz="2400" dirty="0">
              <a:solidFill>
                <a:schemeClr val="accent4"/>
              </a:solidFill>
              <a:latin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Attendance: </a:t>
            </a:r>
            <a:r>
              <a:rPr lang="en-GB" sz="2400" dirty="0">
                <a:solidFill>
                  <a:srgbClr val="B0851E"/>
                </a:solidFill>
                <a:latin typeface="Segoe UI" panose="020B0502040204020203" pitchFamily="34" charset="0"/>
                <a:cs typeface="Segoe UI" panose="020B0502040204020203" pitchFamily="34" charset="0"/>
              </a:rPr>
              <a:t>6,900 </a:t>
            </a:r>
            <a:r>
              <a:rPr lang="en-GB" sz="2400" i="1" dirty="0">
                <a:solidFill>
                  <a:srgbClr val="B0851E"/>
                </a:solidFill>
                <a:latin typeface="Segoe UI" panose="020B0502040204020203" pitchFamily="34" charset="0"/>
                <a:cs typeface="Segoe UI" panose="020B0502040204020203" pitchFamily="34" charset="0"/>
              </a:rPr>
              <a:t>(40</a:t>
            </a:r>
            <a:r>
              <a:rPr lang="en-GB" sz="2400" i="1" baseline="30000" dirty="0">
                <a:solidFill>
                  <a:srgbClr val="B0851E"/>
                </a:solidFill>
                <a:latin typeface="Segoe UI" panose="020B0502040204020203" pitchFamily="34" charset="0"/>
                <a:cs typeface="Segoe UI" panose="020B0502040204020203" pitchFamily="34" charset="0"/>
              </a:rPr>
              <a:t>th</a:t>
            </a:r>
            <a:r>
              <a:rPr lang="en-GB" sz="2400" i="1" dirty="0">
                <a:solidFill>
                  <a:srgbClr val="B0851E"/>
                </a:solidFill>
                <a:latin typeface="Segoe UI" panose="020B0502040204020203" pitchFamily="34" charset="0"/>
                <a:cs typeface="Segoe UI" panose="020B0502040204020203" pitchFamily="34" charset="0"/>
              </a:rPr>
              <a:t> of 41)</a:t>
            </a:r>
          </a:p>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Attendance per Capita </a:t>
            </a:r>
            <a:r>
              <a:rPr lang="en-GB" sz="2400" dirty="0">
                <a:solidFill>
                  <a:srgbClr val="B0851E"/>
                </a:solidFill>
                <a:latin typeface="Segoe UI" panose="020B0502040204020203" pitchFamily="34" charset="0"/>
                <a:cs typeface="Segoe UI" panose="020B0502040204020203" pitchFamily="34" charset="0"/>
              </a:rPr>
              <a:t>2.1% </a:t>
            </a:r>
            <a:r>
              <a:rPr lang="en-GB" sz="2400" i="1" dirty="0">
                <a:solidFill>
                  <a:srgbClr val="B0851E"/>
                </a:solidFill>
                <a:latin typeface="Segoe UI" panose="020B0502040204020203" pitchFamily="34" charset="0"/>
                <a:cs typeface="Segoe UI" panose="020B0502040204020203" pitchFamily="34" charset="0"/>
              </a:rPr>
              <a:t>(national average: 1.15%)</a:t>
            </a:r>
            <a:endParaRPr lang="en-GB" sz="2400" i="1" dirty="0">
              <a:solidFill>
                <a:schemeClr val="accent4"/>
              </a:solidFill>
              <a:latin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Number of Parishes (Churches)</a:t>
            </a:r>
            <a:r>
              <a:rPr lang="en-GB" sz="2400" dirty="0">
                <a:solidFill>
                  <a:srgbClr val="B0851E"/>
                </a:solidFill>
                <a:latin typeface="Segoe UI" panose="020B0502040204020203" pitchFamily="34" charset="0"/>
                <a:cs typeface="Segoe UI" panose="020B0502040204020203" pitchFamily="34" charset="0"/>
              </a:rPr>
              <a:t>356 </a:t>
            </a:r>
            <a:r>
              <a:rPr lang="en-GB" sz="2400" i="1" dirty="0">
                <a:solidFill>
                  <a:srgbClr val="B0851E"/>
                </a:solidFill>
                <a:latin typeface="Segoe UI" panose="020B0502040204020203" pitchFamily="34" charset="0"/>
                <a:cs typeface="Segoe UI" panose="020B0502040204020203" pitchFamily="34" charset="0"/>
              </a:rPr>
              <a:t>(405)</a:t>
            </a:r>
            <a:endParaRPr lang="en-GB" sz="2400" i="1" dirty="0">
              <a:latin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Number of Churches per Capita: </a:t>
            </a:r>
            <a:r>
              <a:rPr lang="en-GB" sz="2400" dirty="0">
                <a:solidFill>
                  <a:srgbClr val="B0851E"/>
                </a:solidFill>
                <a:latin typeface="Segoe UI" panose="020B0502040204020203" pitchFamily="34" charset="0"/>
                <a:cs typeface="Segoe UI" panose="020B0502040204020203" pitchFamily="34" charset="0"/>
              </a:rPr>
              <a:t>1:800 </a:t>
            </a:r>
            <a:r>
              <a:rPr lang="en-GB" sz="2400" i="1" dirty="0">
                <a:solidFill>
                  <a:srgbClr val="B0851E"/>
                </a:solidFill>
                <a:latin typeface="Segoe UI" panose="020B0502040204020203" pitchFamily="34" charset="0"/>
                <a:cs typeface="Segoe UI" panose="020B0502040204020203" pitchFamily="34" charset="0"/>
              </a:rPr>
              <a:t>(1st of 41)</a:t>
            </a:r>
            <a:endParaRPr lang="en-GB" sz="2400" dirty="0">
              <a:latin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Giving per person per week </a:t>
            </a:r>
            <a:r>
              <a:rPr lang="en-GB" sz="2400" dirty="0">
                <a:solidFill>
                  <a:srgbClr val="B0851E"/>
                </a:solidFill>
                <a:latin typeface="Segoe UI" panose="020B0502040204020203" pitchFamily="34" charset="0"/>
                <a:cs typeface="Segoe UI" panose="020B0502040204020203" pitchFamily="34" charset="0"/>
              </a:rPr>
              <a:t>£9.42 </a:t>
            </a:r>
            <a:r>
              <a:rPr lang="en-GB" sz="2400" i="1" dirty="0">
                <a:solidFill>
                  <a:srgbClr val="B0851E"/>
                </a:solidFill>
                <a:latin typeface="Segoe UI" panose="020B0502040204020203" pitchFamily="34" charset="0"/>
                <a:cs typeface="Segoe UI" panose="020B0502040204020203" pitchFamily="34" charset="0"/>
              </a:rPr>
              <a:t>(41</a:t>
            </a:r>
            <a:r>
              <a:rPr lang="en-GB" sz="2400" i="1" baseline="30000" dirty="0">
                <a:solidFill>
                  <a:srgbClr val="B0851E"/>
                </a:solidFill>
                <a:latin typeface="Segoe UI" panose="020B0502040204020203" pitchFamily="34" charset="0"/>
                <a:cs typeface="Segoe UI" panose="020B0502040204020203" pitchFamily="34" charset="0"/>
              </a:rPr>
              <a:t>st</a:t>
            </a:r>
            <a:r>
              <a:rPr lang="en-GB" sz="2400" i="1" dirty="0">
                <a:solidFill>
                  <a:srgbClr val="B0851E"/>
                </a:solidFill>
                <a:latin typeface="Segoe UI" panose="020B0502040204020203" pitchFamily="34" charset="0"/>
                <a:cs typeface="Segoe UI" panose="020B0502040204020203" pitchFamily="34" charset="0"/>
              </a:rPr>
              <a:t> of 41)</a:t>
            </a:r>
            <a:endParaRPr lang="en-GB" sz="2400" dirty="0">
              <a:solidFill>
                <a:srgbClr val="FF0000"/>
              </a:solidFill>
              <a:latin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GB" sz="2400" dirty="0">
                <a:latin typeface="Segoe UI" panose="020B0502040204020203" pitchFamily="34" charset="0"/>
                <a:cs typeface="Segoe UI" panose="020B0502040204020203" pitchFamily="34" charset="0"/>
              </a:rPr>
              <a:t>Population Density Rank: </a:t>
            </a:r>
            <a:r>
              <a:rPr lang="en-GB" sz="2400" dirty="0">
                <a:solidFill>
                  <a:srgbClr val="B0851E"/>
                </a:solidFill>
                <a:latin typeface="Segoe UI" panose="020B0502040204020203" pitchFamily="34" charset="0"/>
                <a:cs typeface="Segoe UI" panose="020B0502040204020203" pitchFamily="34" charset="0"/>
              </a:rPr>
              <a:t>41st of 41</a:t>
            </a:r>
            <a:endParaRPr lang="en-GB" sz="2400" i="1" dirty="0">
              <a:latin typeface="Segoe UI" panose="020B0502040204020203" pitchFamily="34" charset="0"/>
              <a:cs typeface="Segoe UI" panose="020B0502040204020203" pitchFamily="34" charset="0"/>
            </a:endParaRPr>
          </a:p>
        </p:txBody>
      </p:sp>
      <p:pic>
        <p:nvPicPr>
          <p:cNvPr id="5" name="Picture 4" descr="A purple map with white lines&#10;&#10;Description automatically generated">
            <a:extLst>
              <a:ext uri="{FF2B5EF4-FFF2-40B4-BE49-F238E27FC236}">
                <a16:creationId xmlns:a16="http://schemas.microsoft.com/office/drawing/2014/main" id="{A7B153B9-0907-362D-0296-420DCC7C77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058" y="1338943"/>
            <a:ext cx="3284768" cy="5268686"/>
          </a:xfrm>
          <a:prstGeom prst="rect">
            <a:avLst/>
          </a:prstGeom>
        </p:spPr>
      </p:pic>
    </p:spTree>
    <p:extLst>
      <p:ext uri="{BB962C8B-B14F-4D97-AF65-F5344CB8AC3E}">
        <p14:creationId xmlns:p14="http://schemas.microsoft.com/office/powerpoint/2010/main" val="400832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511D3E-5D43-4430-9CF2-BAD1F42C805D}"/>
            </a:ext>
          </a:extLst>
        </p:cNvPr>
        <p:cNvGrpSpPr/>
        <p:nvPr/>
      </p:nvGrpSpPr>
      <p:grpSpPr>
        <a:xfrm>
          <a:off x="0" y="0"/>
          <a:ext cx="0" cy="0"/>
          <a:chOff x="0" y="0"/>
          <a:chExt cx="0" cy="0"/>
        </a:xfrm>
      </p:grpSpPr>
    </p:spTree>
    <p:extLst>
      <p:ext uri="{BB962C8B-B14F-4D97-AF65-F5344CB8AC3E}">
        <p14:creationId xmlns:p14="http://schemas.microsoft.com/office/powerpoint/2010/main" val="88823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725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DF06-D9C4-2886-F3B3-88C5A0FCA044}"/>
              </a:ext>
            </a:extLst>
          </p:cNvPr>
          <p:cNvSpPr>
            <a:spLocks noGrp="1"/>
          </p:cNvSpPr>
          <p:nvPr>
            <p:ph type="title"/>
          </p:nvPr>
        </p:nvSpPr>
        <p:spPr>
          <a:xfrm>
            <a:off x="770744" y="2286000"/>
            <a:ext cx="10515600" cy="1039786"/>
          </a:xfrm>
        </p:spPr>
        <p:txBody>
          <a:bodyPr>
            <a:normAutofit/>
          </a:bodyPr>
          <a:lstStyle/>
          <a:p>
            <a:r>
              <a:rPr lang="en-GB" sz="5400" dirty="0">
                <a:solidFill>
                  <a:schemeClr val="bg1"/>
                </a:solidFill>
              </a:rPr>
              <a:t>Key Focus: </a:t>
            </a:r>
            <a:r>
              <a:rPr lang="en-GB" sz="5400" dirty="0">
                <a:solidFill>
                  <a:schemeClr val="bg1"/>
                </a:solidFill>
                <a:latin typeface="Segoe UI Semibold" panose="020B0702040204020203" pitchFamily="34" charset="0"/>
                <a:cs typeface="Segoe UI Semibold" panose="020B0702040204020203" pitchFamily="34" charset="0"/>
              </a:rPr>
              <a:t>Youth Hubs Pilot</a:t>
            </a:r>
          </a:p>
        </p:txBody>
      </p:sp>
      <p:sp>
        <p:nvSpPr>
          <p:cNvPr id="3" name="Text Placeholder 2">
            <a:extLst>
              <a:ext uri="{FF2B5EF4-FFF2-40B4-BE49-F238E27FC236}">
                <a16:creationId xmlns:a16="http://schemas.microsoft.com/office/drawing/2014/main" id="{8FF8BAC5-9F57-2366-4A31-EAC916559CD8}"/>
              </a:ext>
            </a:extLst>
          </p:cNvPr>
          <p:cNvSpPr>
            <a:spLocks noGrp="1"/>
          </p:cNvSpPr>
          <p:nvPr>
            <p:ph type="body" idx="1"/>
          </p:nvPr>
        </p:nvSpPr>
        <p:spPr>
          <a:xfrm>
            <a:off x="770744" y="3352774"/>
            <a:ext cx="10515600" cy="1500187"/>
          </a:xfrm>
        </p:spPr>
        <p:txBody>
          <a:bodyPr/>
          <a:lstStyle/>
          <a:p>
            <a:pPr>
              <a:lnSpc>
                <a:spcPct val="150000"/>
              </a:lnSpc>
            </a:pPr>
            <a:r>
              <a:rPr lang="en-GB" dirty="0">
                <a:solidFill>
                  <a:schemeClr val="bg1"/>
                </a:solidFill>
              </a:rPr>
              <a:t>Strategic investment from the National Church Institution in helping us to grow younger in Hereford Diocese</a:t>
            </a:r>
          </a:p>
        </p:txBody>
      </p:sp>
    </p:spTree>
    <p:extLst>
      <p:ext uri="{BB962C8B-B14F-4D97-AF65-F5344CB8AC3E}">
        <p14:creationId xmlns:p14="http://schemas.microsoft.com/office/powerpoint/2010/main" val="238560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3E08EF-EF09-FB8B-0048-A14D6AB5D39F}"/>
              </a:ext>
            </a:extLst>
          </p:cNvPr>
          <p:cNvGrpSpPr/>
          <p:nvPr/>
        </p:nvGrpSpPr>
        <p:grpSpPr>
          <a:xfrm>
            <a:off x="0" y="0"/>
            <a:ext cx="12192000" cy="1219200"/>
            <a:chOff x="0" y="0"/>
            <a:chExt cx="12192000" cy="1219200"/>
          </a:xfrm>
        </p:grpSpPr>
        <p:pic>
          <p:nvPicPr>
            <p:cNvPr id="5" name="Picture 4">
              <a:extLst>
                <a:ext uri="{FF2B5EF4-FFF2-40B4-BE49-F238E27FC236}">
                  <a16:creationId xmlns:a16="http://schemas.microsoft.com/office/drawing/2014/main" id="{F0C1E2D7-90B9-E56C-F010-83C5B4EBC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19200"/>
            </a:xfrm>
            <a:prstGeom prst="rect">
              <a:avLst/>
            </a:prstGeom>
            <a:solidFill>
              <a:schemeClr val="bg1"/>
            </a:solidFill>
          </p:spPr>
        </p:pic>
        <p:sp>
          <p:nvSpPr>
            <p:cNvPr id="2" name="Rectangle 1">
              <a:extLst>
                <a:ext uri="{FF2B5EF4-FFF2-40B4-BE49-F238E27FC236}">
                  <a16:creationId xmlns:a16="http://schemas.microsoft.com/office/drawing/2014/main" id="{D84F4CF1-E39F-2B5A-B09C-1A3597A05228}"/>
                </a:ext>
              </a:extLst>
            </p:cNvPr>
            <p:cNvSpPr/>
            <p:nvPr/>
          </p:nvSpPr>
          <p:spPr>
            <a:xfrm>
              <a:off x="227186" y="0"/>
              <a:ext cx="8862105"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Key focus: </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Youth Hubs – Pilot Project</a:t>
              </a:r>
            </a:p>
          </p:txBody>
        </p:sp>
      </p:grpSp>
      <p:sp>
        <p:nvSpPr>
          <p:cNvPr id="3" name="TextBox 2">
            <a:extLst>
              <a:ext uri="{FF2B5EF4-FFF2-40B4-BE49-F238E27FC236}">
                <a16:creationId xmlns:a16="http://schemas.microsoft.com/office/drawing/2014/main" id="{FF6D1274-0D8B-8081-0618-0107C7A424D3}"/>
              </a:ext>
            </a:extLst>
          </p:cNvPr>
          <p:cNvSpPr txBox="1"/>
          <p:nvPr/>
        </p:nvSpPr>
        <p:spPr>
          <a:xfrm>
            <a:off x="609239" y="1502688"/>
            <a:ext cx="10935798" cy="3890039"/>
          </a:xfrm>
          <a:prstGeom prst="rect">
            <a:avLst/>
          </a:prstGeom>
          <a:noFill/>
        </p:spPr>
        <p:txBody>
          <a:bodyPr wrap="square" rtlCol="0">
            <a:spAutoFit/>
          </a:bodyPr>
          <a:lstStyle/>
          <a:p>
            <a:pPr>
              <a:lnSpc>
                <a:spcPct val="150000"/>
              </a:lnSpc>
            </a:pPr>
            <a:r>
              <a:rPr lang="en-GB" sz="2800" dirty="0">
                <a:effectLst/>
                <a:ea typeface="Calibri" panose="020F0502020204030204" pitchFamily="34" charset="0"/>
                <a:cs typeface="Segoe UI Semibold" panose="020B0702040204020203" pitchFamily="34" charset="0"/>
              </a:rPr>
              <a:t>A 3-year pilot testing an innovative ‘Hub and Spoke’ approach to mission and evangelism with young people which we believe is an effective model </a:t>
            </a:r>
            <a:r>
              <a:rPr lang="en-GB" sz="2800" dirty="0">
                <a:effectLst/>
                <a:ea typeface="Times New Roman" panose="02020603050405020304" pitchFamily="18" charset="0"/>
                <a:cs typeface="Segoe UI Semibold" panose="020B0702040204020203" pitchFamily="34" charset="0"/>
              </a:rPr>
              <a:t>to respond to the significant challenges of our dispersed rural context. This </a:t>
            </a:r>
            <a:r>
              <a:rPr lang="en-GB" sz="2800" dirty="0">
                <a:effectLst/>
                <a:ea typeface="Calibri" panose="020F0502020204030204" pitchFamily="34" charset="0"/>
                <a:cs typeface="Segoe UI Semibold" panose="020B0702040204020203" pitchFamily="34" charset="0"/>
              </a:rPr>
              <a:t>will bring about a step-change in youth ministry for the Diocese of Hereford and offer a model for rural ministry across the Church of England. </a:t>
            </a:r>
          </a:p>
        </p:txBody>
      </p:sp>
    </p:spTree>
    <p:extLst>
      <p:ext uri="{BB962C8B-B14F-4D97-AF65-F5344CB8AC3E}">
        <p14:creationId xmlns:p14="http://schemas.microsoft.com/office/powerpoint/2010/main" val="872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5DDF7-72FD-4D24-E92A-543422D7897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325D482-118E-4F65-748E-E23D8D62B86E}"/>
              </a:ext>
            </a:extLst>
          </p:cNvPr>
          <p:cNvGrpSpPr/>
          <p:nvPr/>
        </p:nvGrpSpPr>
        <p:grpSpPr>
          <a:xfrm>
            <a:off x="0" y="0"/>
            <a:ext cx="12192000" cy="1219200"/>
            <a:chOff x="0" y="0"/>
            <a:chExt cx="12192000" cy="1219200"/>
          </a:xfrm>
        </p:grpSpPr>
        <p:pic>
          <p:nvPicPr>
            <p:cNvPr id="5" name="Picture 4">
              <a:extLst>
                <a:ext uri="{FF2B5EF4-FFF2-40B4-BE49-F238E27FC236}">
                  <a16:creationId xmlns:a16="http://schemas.microsoft.com/office/drawing/2014/main" id="{0068680C-0ACC-E73D-3228-E750E8794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19200"/>
            </a:xfrm>
            <a:prstGeom prst="rect">
              <a:avLst/>
            </a:prstGeom>
            <a:solidFill>
              <a:schemeClr val="bg1"/>
            </a:solidFill>
          </p:spPr>
        </p:pic>
        <p:sp>
          <p:nvSpPr>
            <p:cNvPr id="2" name="Rectangle 1">
              <a:extLst>
                <a:ext uri="{FF2B5EF4-FFF2-40B4-BE49-F238E27FC236}">
                  <a16:creationId xmlns:a16="http://schemas.microsoft.com/office/drawing/2014/main" id="{373B5838-9086-AB76-2CCF-DD817375B84D}"/>
                </a:ext>
              </a:extLst>
            </p:cNvPr>
            <p:cNvSpPr/>
            <p:nvPr/>
          </p:nvSpPr>
          <p:spPr>
            <a:xfrm>
              <a:off x="227186" y="0"/>
              <a:ext cx="8862105"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Key focus: </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Youth Hubs – Pilot Project</a:t>
              </a:r>
            </a:p>
          </p:txBody>
        </p:sp>
      </p:grpSp>
      <p:sp>
        <p:nvSpPr>
          <p:cNvPr id="3" name="TextBox 2">
            <a:extLst>
              <a:ext uri="{FF2B5EF4-FFF2-40B4-BE49-F238E27FC236}">
                <a16:creationId xmlns:a16="http://schemas.microsoft.com/office/drawing/2014/main" id="{62718363-4C12-A598-5F5E-6B9225DEE0CE}"/>
              </a:ext>
            </a:extLst>
          </p:cNvPr>
          <p:cNvSpPr txBox="1"/>
          <p:nvPr/>
        </p:nvSpPr>
        <p:spPr>
          <a:xfrm>
            <a:off x="609239" y="1502688"/>
            <a:ext cx="10935798" cy="5173660"/>
          </a:xfrm>
          <a:prstGeom prst="rect">
            <a:avLst/>
          </a:prstGeom>
          <a:noFill/>
        </p:spPr>
        <p:txBody>
          <a:bodyPr wrap="square" rtlCol="0">
            <a:spAutoFit/>
          </a:bodyPr>
          <a:lstStyle/>
          <a:p>
            <a:pPr>
              <a:lnSpc>
                <a:spcPct val="150000"/>
              </a:lnSpc>
              <a:spcAft>
                <a:spcPts val="800"/>
              </a:spcAft>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As a result of the pilot we are confident we will see:</a:t>
            </a:r>
            <a:endParaRPr lang="en-GB" sz="2400"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en-GB" sz="2400" dirty="0">
                <a:solidFill>
                  <a:srgbClr val="000000"/>
                </a:solidFill>
                <a:latin typeface="Segoe UI" panose="020B0502040204020203" pitchFamily="34" charset="0"/>
                <a:ea typeface="Calibri" panose="020F0502020204030204" pitchFamily="34" charset="0"/>
                <a:cs typeface="Segoe UI" panose="020B0502040204020203" pitchFamily="34" charset="0"/>
              </a:rPr>
              <a:t> 6 new youth-focussed worshipping communities</a:t>
            </a:r>
          </a:p>
          <a:p>
            <a:pPr marL="342900" indent="-342900">
              <a:lnSpc>
                <a:spcPct val="150000"/>
              </a:lnSpc>
              <a:spcAft>
                <a:spcPts val="800"/>
              </a:spcAft>
              <a:buFont typeface="Arial" panose="020B0604020202020204" pitchFamily="34" charset="0"/>
              <a:buChar char="•"/>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120 young people making significant steps of faith and/or commitments. </a:t>
            </a:r>
            <a:endParaRPr lang="en-GB" sz="2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180 young people regularly attending a Worshipping Community </a:t>
            </a:r>
            <a:endParaRPr lang="en-GB" sz="2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20 licenced/commissioned new youth leaders </a:t>
            </a:r>
            <a:endParaRPr lang="en-GB" sz="2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10 new ‘young leaders’ </a:t>
            </a:r>
            <a:endParaRPr lang="en-GB" sz="2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1000 young people accessing Youth Ministry  </a:t>
            </a:r>
            <a:endParaRPr lang="en-GB" sz="2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50000"/>
              </a:lnSpc>
              <a:spcAft>
                <a:spcPts val="800"/>
              </a:spcAft>
              <a:buFont typeface="Arial" panose="020B0604020202020204" pitchFamily="34" charset="0"/>
              <a:buChar char="•"/>
            </a:pPr>
            <a:r>
              <a:rPr lang="en-GB"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Two mission areas revitalised for mission with young people</a:t>
            </a:r>
          </a:p>
        </p:txBody>
      </p:sp>
    </p:spTree>
    <p:extLst>
      <p:ext uri="{BB962C8B-B14F-4D97-AF65-F5344CB8AC3E}">
        <p14:creationId xmlns:p14="http://schemas.microsoft.com/office/powerpoint/2010/main" val="161668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1E2D7-90B9-E56C-F010-83C5B4EBC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0"/>
            <a:ext cx="12192000" cy="1219200"/>
          </a:xfrm>
          <a:prstGeom prst="rect">
            <a:avLst/>
          </a:prstGeom>
        </p:spPr>
      </p:pic>
      <p:pic>
        <p:nvPicPr>
          <p:cNvPr id="3" name="Picture 2" descr="A diagram of a diagram of different people&#10;&#10;Description automatically generated with medium confidence">
            <a:extLst>
              <a:ext uri="{FF2B5EF4-FFF2-40B4-BE49-F238E27FC236}">
                <a16:creationId xmlns:a16="http://schemas.microsoft.com/office/drawing/2014/main" id="{5504F189-9ED9-1F22-5291-5F5C4BF34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54" y="2110126"/>
            <a:ext cx="6002265" cy="3376274"/>
          </a:xfrm>
          <a:prstGeom prst="rect">
            <a:avLst/>
          </a:prstGeom>
        </p:spPr>
      </p:pic>
      <p:sp>
        <p:nvSpPr>
          <p:cNvPr id="4" name="TextBox 3">
            <a:extLst>
              <a:ext uri="{FF2B5EF4-FFF2-40B4-BE49-F238E27FC236}">
                <a16:creationId xmlns:a16="http://schemas.microsoft.com/office/drawing/2014/main" id="{788FDC97-6176-E340-5354-127346A48D33}"/>
              </a:ext>
            </a:extLst>
          </p:cNvPr>
          <p:cNvSpPr txBox="1"/>
          <p:nvPr/>
        </p:nvSpPr>
        <p:spPr>
          <a:xfrm>
            <a:off x="6536485" y="1352679"/>
            <a:ext cx="5562408" cy="5560689"/>
          </a:xfrm>
          <a:prstGeom prst="rect">
            <a:avLst/>
          </a:prstGeom>
          <a:noFill/>
        </p:spPr>
        <p:txBody>
          <a:bodyPr wrap="square">
            <a:spAutoFit/>
          </a:bodyPr>
          <a:lstStyle/>
          <a:p>
            <a:pPr>
              <a:lnSpc>
                <a:spcPct val="106000"/>
              </a:lnSpc>
              <a:spcAft>
                <a:spcPts val="800"/>
              </a:spcAft>
            </a:pPr>
            <a:r>
              <a:rPr lang="en-GB" sz="2200" b="1" dirty="0">
                <a:effectLst/>
                <a:latin typeface="Segoe UI" panose="020B0502040204020203" pitchFamily="34" charset="0"/>
                <a:ea typeface="Calibri" panose="020F0502020204030204" pitchFamily="34" charset="0"/>
                <a:cs typeface="Segoe UI" panose="020B0502040204020203" pitchFamily="34" charset="0"/>
              </a:rPr>
              <a:t>Hub:</a:t>
            </a:r>
            <a:endParaRPr lang="en-GB" sz="2200" dirty="0">
              <a:effectLst/>
              <a:latin typeface="Segoe UI" panose="020B0502040204020203" pitchFamily="34" charset="0"/>
              <a:ea typeface="Calibri" panose="020F0502020204030204" pitchFamily="34" charset="0"/>
              <a:cs typeface="Segoe UI" panose="020B0502040204020203" pitchFamily="34" charset="0"/>
            </a:endParaRPr>
          </a:p>
          <a:p>
            <a:pPr>
              <a:lnSpc>
                <a:spcPct val="106000"/>
              </a:lnSpc>
              <a:spcAft>
                <a:spcPts val="800"/>
              </a:spcAft>
            </a:pPr>
            <a:r>
              <a:rPr lang="en-GB" sz="2200" dirty="0">
                <a:effectLst/>
                <a:latin typeface="Segoe UI" panose="020B0502040204020203" pitchFamily="34" charset="0"/>
                <a:ea typeface="Calibri" panose="020F0502020204030204" pitchFamily="34" charset="0"/>
                <a:cs typeface="Segoe UI" panose="020B0502040204020203" pitchFamily="34" charset="0"/>
              </a:rPr>
              <a:t>Hub:  </a:t>
            </a:r>
            <a:r>
              <a:rPr lang="en-GB" sz="2200" dirty="0">
                <a:latin typeface="Segoe UI" panose="020B0502040204020203" pitchFamily="34" charset="0"/>
                <a:ea typeface="Calibri" panose="020F0502020204030204" pitchFamily="34" charset="0"/>
                <a:cs typeface="Segoe UI" panose="020B0502040204020203" pitchFamily="34" charset="0"/>
              </a:rPr>
              <a:t>a new worshipping community in an area of strategic opportunity, </a:t>
            </a:r>
            <a:r>
              <a:rPr lang="en-GB" sz="2200" dirty="0">
                <a:effectLst/>
                <a:latin typeface="Segoe UI" panose="020B0502040204020203" pitchFamily="34" charset="0"/>
                <a:ea typeface="Calibri" panose="020F0502020204030204" pitchFamily="34" charset="0"/>
                <a:cs typeface="Segoe UI" panose="020B0502040204020203" pitchFamily="34" charset="0"/>
              </a:rPr>
              <a:t>with a supporting theory of change and discipleship pathway connecting young people through community and schools abased activities, with a ‘pathway’ of activities and events supporting evangelism, faith, discipleship, and leadership. The Hub will be the centre for training in youth ministry. Hubs will have local PCC ownership with accountability and oversight through a Local Partnership Group drawn from local and diocesan representation..</a:t>
            </a:r>
            <a:endParaRPr lang="en-GB"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E880BAD-7C40-2B7E-7FF2-E590D8EFBB3A}"/>
              </a:ext>
            </a:extLst>
          </p:cNvPr>
          <p:cNvSpPr/>
          <p:nvPr/>
        </p:nvSpPr>
        <p:spPr>
          <a:xfrm>
            <a:off x="227186" y="0"/>
            <a:ext cx="8862105"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Key focus: </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Youth Hubs – Pilot Project</a:t>
            </a:r>
          </a:p>
        </p:txBody>
      </p:sp>
    </p:spTree>
    <p:extLst>
      <p:ext uri="{BB962C8B-B14F-4D97-AF65-F5344CB8AC3E}">
        <p14:creationId xmlns:p14="http://schemas.microsoft.com/office/powerpoint/2010/main" val="397172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24BE3-64EE-C4BF-1B32-A606481C8A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3B2A13B-6395-C72E-4A4F-B75F90F50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0"/>
            <a:ext cx="12192000" cy="1219200"/>
          </a:xfrm>
          <a:prstGeom prst="rect">
            <a:avLst/>
          </a:prstGeom>
        </p:spPr>
      </p:pic>
      <p:pic>
        <p:nvPicPr>
          <p:cNvPr id="3" name="Picture 2" descr="A diagram of a diagram of different people&#10;&#10;Description automatically generated with medium confidence">
            <a:extLst>
              <a:ext uri="{FF2B5EF4-FFF2-40B4-BE49-F238E27FC236}">
                <a16:creationId xmlns:a16="http://schemas.microsoft.com/office/drawing/2014/main" id="{B7A98D9B-DCA9-744B-2A38-A5F69E24C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54" y="2110126"/>
            <a:ext cx="6002265" cy="3376274"/>
          </a:xfrm>
          <a:prstGeom prst="rect">
            <a:avLst/>
          </a:prstGeom>
        </p:spPr>
      </p:pic>
      <p:sp>
        <p:nvSpPr>
          <p:cNvPr id="4" name="TextBox 3">
            <a:extLst>
              <a:ext uri="{FF2B5EF4-FFF2-40B4-BE49-F238E27FC236}">
                <a16:creationId xmlns:a16="http://schemas.microsoft.com/office/drawing/2014/main" id="{1EBF1FBA-C478-E746-3C76-05A806032B41}"/>
              </a:ext>
            </a:extLst>
          </p:cNvPr>
          <p:cNvSpPr txBox="1"/>
          <p:nvPr/>
        </p:nvSpPr>
        <p:spPr>
          <a:xfrm>
            <a:off x="6536485" y="1352679"/>
            <a:ext cx="5562408" cy="5218544"/>
          </a:xfrm>
          <a:prstGeom prst="rect">
            <a:avLst/>
          </a:prstGeom>
          <a:noFill/>
        </p:spPr>
        <p:txBody>
          <a:bodyPr wrap="square">
            <a:spAutoFit/>
          </a:bodyPr>
          <a:lstStyle/>
          <a:p>
            <a:pPr>
              <a:lnSpc>
                <a:spcPct val="150000"/>
              </a:lnSpc>
              <a:spcAft>
                <a:spcPts val="800"/>
              </a:spcAft>
            </a:pPr>
            <a:r>
              <a:rPr lang="en-GB" sz="2200" dirty="0">
                <a:effectLst/>
                <a:latin typeface="Segoe UI" panose="020B0502040204020203" pitchFamily="34" charset="0"/>
                <a:ea typeface="Calibri" panose="020F0502020204030204" pitchFamily="34" charset="0"/>
                <a:cs typeface="Segoe UI" panose="020B0502040204020203" pitchFamily="34" charset="0"/>
              </a:rPr>
              <a:t> </a:t>
            </a:r>
            <a:r>
              <a:rPr lang="en-GB" sz="2200" b="1" dirty="0">
                <a:effectLst/>
                <a:latin typeface="Segoe UI" panose="020B0502040204020203" pitchFamily="34" charset="0"/>
                <a:ea typeface="Calibri" panose="020F0502020204030204" pitchFamily="34" charset="0"/>
                <a:cs typeface="Segoe UI" panose="020B0502040204020203" pitchFamily="34" charset="0"/>
              </a:rPr>
              <a:t>Spoke:</a:t>
            </a:r>
            <a:endParaRPr lang="en-GB" sz="2200" dirty="0">
              <a:effectLst/>
              <a:latin typeface="Segoe UI" panose="020B0502040204020203" pitchFamily="34" charset="0"/>
              <a:ea typeface="Calibri" panose="020F0502020204030204" pitchFamily="34" charset="0"/>
              <a:cs typeface="Segoe UI" panose="020B0502040204020203" pitchFamily="34" charset="0"/>
            </a:endParaRPr>
          </a:p>
          <a:p>
            <a:pPr>
              <a:lnSpc>
                <a:spcPct val="150000"/>
              </a:lnSpc>
              <a:spcAft>
                <a:spcPts val="800"/>
              </a:spcAft>
            </a:pPr>
            <a:r>
              <a:rPr lang="en-GB" sz="2200" dirty="0">
                <a:effectLst/>
                <a:latin typeface="Segoe UI" panose="020B0502040204020203" pitchFamily="34" charset="0"/>
                <a:ea typeface="Calibri" panose="020F0502020204030204" pitchFamily="34" charset="0"/>
                <a:cs typeface="Segoe UI" panose="020B0502040204020203" pitchFamily="34" charset="0"/>
              </a:rPr>
              <a:t> The Hub ‘Spokes’ reach the surrounding rural area with inspiration, training, innovation and development support for smaller scale but well-connected youth engagement and smaller worshipping communities in the surrounding rural area. These will reflect the natural networks of young people through school, college, and social activities</a:t>
            </a:r>
            <a:endParaRPr lang="en-GB"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931066-9795-3FC3-B4BD-C521D42B7135}"/>
              </a:ext>
            </a:extLst>
          </p:cNvPr>
          <p:cNvSpPr/>
          <p:nvPr/>
        </p:nvSpPr>
        <p:spPr>
          <a:xfrm>
            <a:off x="227186" y="0"/>
            <a:ext cx="8862105"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Key focus: </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Youth Hubs – Pilot Project</a:t>
            </a:r>
          </a:p>
        </p:txBody>
      </p:sp>
    </p:spTree>
    <p:extLst>
      <p:ext uri="{BB962C8B-B14F-4D97-AF65-F5344CB8AC3E}">
        <p14:creationId xmlns:p14="http://schemas.microsoft.com/office/powerpoint/2010/main" val="315818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577A41-3234-C9CF-3DB8-A51F945890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FD8729-655A-CDC9-2E41-E7AFE6F79717}"/>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C7C6A41E-2C06-1A64-0EF8-96B606BFB2F8}"/>
              </a:ext>
            </a:extLst>
          </p:cNvPr>
          <p:cNvSpPr>
            <a:spLocks noGrp="1"/>
          </p:cNvSpPr>
          <p:nvPr>
            <p:ph idx="1"/>
          </p:nvPr>
        </p:nvSpPr>
        <p:spPr>
          <a:xfrm>
            <a:off x="838200" y="1852246"/>
            <a:ext cx="10515600" cy="4814277"/>
          </a:xfrm>
        </p:spPr>
        <p:txBody>
          <a:bodyPr>
            <a:normAutofit/>
          </a:bodyPr>
          <a:lstStyle/>
          <a:p>
            <a:pPr marL="0" indent="0">
              <a:buNone/>
            </a:pPr>
            <a:r>
              <a:rPr lang="en-GB" sz="2800" dirty="0">
                <a:solidFill>
                  <a:srgbClr val="572582"/>
                </a:solidFill>
                <a:effectLst/>
                <a:latin typeface="Segoe UI Semibold" panose="020B0702040204020203" pitchFamily="34" charset="0"/>
                <a:ea typeface="Times New Roman" panose="02020603050405020304" pitchFamily="18" charset="0"/>
                <a:cs typeface="Segoe UI Semibold" panose="020B0702040204020203" pitchFamily="34" charset="0"/>
              </a:rPr>
              <a:t>Where are we now?</a:t>
            </a:r>
          </a:p>
          <a:p>
            <a:pPr marL="0" indent="0">
              <a:lnSpc>
                <a:spcPct val="150000"/>
              </a:lnSpc>
              <a:buNone/>
            </a:pPr>
            <a:r>
              <a:rPr lang="en-GB" sz="2400" dirty="0">
                <a:effectLst/>
                <a:latin typeface="Segoe UI" panose="020B0502040204020203" pitchFamily="34" charset="0"/>
                <a:ea typeface="Times New Roman" panose="02020603050405020304" pitchFamily="18" charset="0"/>
                <a:cs typeface="Segoe UI" panose="020B0502040204020203" pitchFamily="34" charset="0"/>
              </a:rPr>
              <a:t>We face a critical challenge with mission and ministry:</a:t>
            </a:r>
          </a:p>
          <a:p>
            <a:pPr>
              <a:lnSpc>
                <a:spcPct val="150000"/>
              </a:lnSpc>
            </a:pPr>
            <a:r>
              <a:rPr lang="en-GB" sz="2400" dirty="0">
                <a:effectLst/>
                <a:latin typeface="Segoe UI" panose="020B0502040204020203" pitchFamily="34" charset="0"/>
                <a:ea typeface="Times New Roman" panose="02020603050405020304" pitchFamily="18" charset="0"/>
                <a:cs typeface="Segoe UI" panose="020B0502040204020203" pitchFamily="34" charset="0"/>
              </a:rPr>
              <a:t>Large number </a:t>
            </a:r>
            <a:r>
              <a:rPr lang="en-GB" sz="2400" dirty="0">
                <a:latin typeface="Segoe UI" panose="020B0502040204020203" pitchFamily="34" charset="0"/>
                <a:ea typeface="Times New Roman" panose="02020603050405020304" pitchFamily="18" charset="0"/>
                <a:cs typeface="Segoe UI" panose="020B0502040204020203" pitchFamily="34" charset="0"/>
              </a:rPr>
              <a:t>of declining churches </a:t>
            </a:r>
          </a:p>
          <a:p>
            <a:pPr>
              <a:lnSpc>
                <a:spcPct val="150000"/>
              </a:lnSpc>
            </a:pPr>
            <a:r>
              <a:rPr lang="en-GB" sz="2400" dirty="0">
                <a:latin typeface="Segoe UI" panose="020B0502040204020203" pitchFamily="34" charset="0"/>
                <a:ea typeface="Times New Roman" panose="02020603050405020304" pitchFamily="18" charset="0"/>
                <a:cs typeface="Segoe UI" panose="020B0502040204020203" pitchFamily="34" charset="0"/>
              </a:rPr>
              <a:t>Aging population</a:t>
            </a:r>
          </a:p>
          <a:p>
            <a:pPr>
              <a:lnSpc>
                <a:spcPct val="150000"/>
              </a:lnSpc>
            </a:pPr>
            <a:r>
              <a:rPr lang="en-GB" sz="2400" dirty="0">
                <a:effectLst/>
                <a:latin typeface="Segoe UI" panose="020B0502040204020203" pitchFamily="34" charset="0"/>
                <a:ea typeface="Times New Roman" panose="02020603050405020304" pitchFamily="18" charset="0"/>
                <a:cs typeface="Segoe UI" panose="020B0502040204020203" pitchFamily="34" charset="0"/>
              </a:rPr>
              <a:t>Widely dispersed population over a large geographical area</a:t>
            </a:r>
          </a:p>
          <a:p>
            <a:pPr>
              <a:lnSpc>
                <a:spcPct val="150000"/>
              </a:lnSpc>
            </a:pPr>
            <a:r>
              <a:rPr lang="en-GB" sz="2400" dirty="0">
                <a:latin typeface="Segoe UI" panose="020B0502040204020203" pitchFamily="34" charset="0"/>
                <a:ea typeface="Times New Roman" panose="02020603050405020304" pitchFamily="18" charset="0"/>
                <a:cs typeface="Segoe UI" panose="020B0502040204020203" pitchFamily="34" charset="0"/>
              </a:rPr>
              <a:t>Acute lack of children, and young people</a:t>
            </a:r>
            <a:r>
              <a:rPr lang="en-GB" sz="2400" dirty="0">
                <a:effectLst/>
                <a:latin typeface="Segoe UI" panose="020B0502040204020203" pitchFamily="34" charset="0"/>
                <a:ea typeface="Times New Roman" panose="02020603050405020304" pitchFamily="18" charset="0"/>
                <a:cs typeface="Segoe UI" panose="020B0502040204020203" pitchFamily="34" charset="0"/>
              </a:rPr>
              <a:t> aged 11 to 18 in church</a:t>
            </a:r>
            <a:endParaRPr lang="en-GB" sz="2000"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F4D0F363-671E-E3E2-6A19-B4385799C15C}"/>
              </a:ext>
            </a:extLst>
          </p:cNvPr>
          <p:cNvSpPr/>
          <p:nvPr/>
        </p:nvSpPr>
        <p:spPr>
          <a:xfrm>
            <a:off x="203741" y="0"/>
            <a:ext cx="9088751"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Key Focus: </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missional, people and financial challenges</a:t>
            </a:r>
          </a:p>
        </p:txBody>
      </p:sp>
    </p:spTree>
    <p:extLst>
      <p:ext uri="{BB962C8B-B14F-4D97-AF65-F5344CB8AC3E}">
        <p14:creationId xmlns:p14="http://schemas.microsoft.com/office/powerpoint/2010/main" val="7366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866DBD-FFE3-4380-B7A3-09E5EED72E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AA65BF-D40D-7D58-FA05-149D2BE3ABC8}"/>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131714A-B814-79BE-F62D-73DF5400F1E8}"/>
              </a:ext>
            </a:extLst>
          </p:cNvPr>
          <p:cNvSpPr/>
          <p:nvPr/>
        </p:nvSpPr>
        <p:spPr>
          <a:xfrm>
            <a:off x="203741" y="0"/>
            <a:ext cx="9088751"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Key Focus: </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missional, people and financial challenges</a:t>
            </a:r>
          </a:p>
        </p:txBody>
      </p:sp>
      <p:sp>
        <p:nvSpPr>
          <p:cNvPr id="10" name="Content Placeholder 9">
            <a:extLst>
              <a:ext uri="{FF2B5EF4-FFF2-40B4-BE49-F238E27FC236}">
                <a16:creationId xmlns:a16="http://schemas.microsoft.com/office/drawing/2014/main" id="{F186EE31-B5C7-26BB-402C-4BC8C464F839}"/>
              </a:ext>
            </a:extLst>
          </p:cNvPr>
          <p:cNvSpPr>
            <a:spLocks noGrp="1"/>
          </p:cNvSpPr>
          <p:nvPr>
            <p:ph idx="1"/>
          </p:nvPr>
        </p:nvSpPr>
        <p:spPr>
          <a:xfrm>
            <a:off x="476738" y="1289538"/>
            <a:ext cx="11285416" cy="5509847"/>
          </a:xfrm>
        </p:spPr>
        <p:txBody>
          <a:bodyPr>
            <a:normAutofit fontScale="92500" lnSpcReduction="20000"/>
          </a:bodyPr>
          <a:lstStyle/>
          <a:p>
            <a:pPr>
              <a:lnSpc>
                <a:spcPct val="170000"/>
              </a:lnSpc>
            </a:pPr>
            <a:r>
              <a:rPr lang="en-US" sz="2000" b="1" dirty="0">
                <a:latin typeface="Segoe UI" panose="020B0502040204020203" pitchFamily="34" charset="0"/>
                <a:cs typeface="Segoe UI" panose="020B0502040204020203" pitchFamily="34" charset="0"/>
              </a:rPr>
              <a:t>Attendance:</a:t>
            </a:r>
            <a:r>
              <a:rPr lang="en-US" sz="2000" dirty="0">
                <a:latin typeface="Segoe UI" panose="020B0502040204020203" pitchFamily="34" charset="0"/>
                <a:cs typeface="Segoe UI" panose="020B0502040204020203" pitchFamily="34" charset="0"/>
              </a:rPr>
              <a:t> figures have declined by 23% 2019-2022. Only 17 churches have over 50 people on Sundays. 250 churches have fewer than 20 people attending. </a:t>
            </a:r>
          </a:p>
          <a:p>
            <a:pPr>
              <a:lnSpc>
                <a:spcPct val="170000"/>
              </a:lnSpc>
            </a:pPr>
            <a:r>
              <a:rPr lang="en-US" sz="2000" b="1" dirty="0">
                <a:latin typeface="Segoe UI" panose="020B0502040204020203" pitchFamily="34" charset="0"/>
                <a:cs typeface="Segoe UI" panose="020B0502040204020203" pitchFamily="34" charset="0"/>
              </a:rPr>
              <a:t>Demographics: </a:t>
            </a:r>
            <a:r>
              <a:rPr lang="en-US" sz="2000" dirty="0">
                <a:latin typeface="Segoe UI" panose="020B0502040204020203" pitchFamily="34" charset="0"/>
                <a:cs typeface="Segoe UI" panose="020B0502040204020203" pitchFamily="34" charset="0"/>
              </a:rPr>
              <a:t>outside towns, the average Anglican in the Diocese is aged 72. Very few children at most acts of worship (0.66% of the population). Over 12,000 children and young people attend our schools, but only 429 children (0-17) ‘usually’ attend church.  </a:t>
            </a:r>
          </a:p>
          <a:p>
            <a:pPr>
              <a:lnSpc>
                <a:spcPct val="170000"/>
              </a:lnSpc>
            </a:pPr>
            <a:r>
              <a:rPr lang="en-US" sz="2000" b="1" dirty="0">
                <a:latin typeface="Segoe UI" panose="020B0502040204020203" pitchFamily="34" charset="0"/>
                <a:cs typeface="Segoe UI" panose="020B0502040204020203" pitchFamily="34" charset="0"/>
              </a:rPr>
              <a:t>Budget deficits</a:t>
            </a:r>
            <a:r>
              <a:rPr lang="en-US" sz="2000" dirty="0">
                <a:latin typeface="Segoe UI" panose="020B0502040204020203" pitchFamily="34" charset="0"/>
                <a:cs typeface="Segoe UI" panose="020B0502040204020203" pitchFamily="34" charset="0"/>
              </a:rPr>
              <a:t>: Parish Offer has not kept pace with inflation, declining by 30% in real terms since 2019. We will have a structural operating deficit of c. £0.75-£1.0 million a year for the foreseeable future unless we grow income and reduce expenditure.</a:t>
            </a:r>
          </a:p>
          <a:p>
            <a:pPr>
              <a:lnSpc>
                <a:spcPct val="170000"/>
              </a:lnSpc>
            </a:pPr>
            <a:r>
              <a:rPr lang="en-US" sz="2000" b="1" dirty="0">
                <a:latin typeface="Segoe UI" panose="020B0502040204020203" pitchFamily="34" charset="0"/>
                <a:cs typeface="Segoe UI" panose="020B0502040204020203" pitchFamily="34" charset="0"/>
              </a:rPr>
              <a:t>Leadership: </a:t>
            </a:r>
            <a:r>
              <a:rPr lang="en-US" sz="2000" dirty="0">
                <a:latin typeface="Segoe UI" panose="020B0502040204020203" pitchFamily="34" charset="0"/>
                <a:cs typeface="Segoe UI" panose="020B0502040204020203" pitchFamily="34" charset="0"/>
              </a:rPr>
              <a:t>There is an excessive reliance on clergy </a:t>
            </a:r>
          </a:p>
          <a:p>
            <a:pPr>
              <a:lnSpc>
                <a:spcPct val="170000"/>
              </a:lnSpc>
            </a:pPr>
            <a:r>
              <a:rPr lang="en-US" sz="2000" b="1" dirty="0">
                <a:latin typeface="Segoe UI" panose="020B0502040204020203" pitchFamily="34" charset="0"/>
                <a:cs typeface="Segoe UI" panose="020B0502040204020203" pitchFamily="34" charset="0"/>
              </a:rPr>
              <a:t>Buildings: </a:t>
            </a:r>
            <a:r>
              <a:rPr lang="en-US" sz="2000" dirty="0">
                <a:latin typeface="Segoe UI" panose="020B0502040204020203" pitchFamily="34" charset="0"/>
                <a:cs typeface="Segoe UI" panose="020B0502040204020203" pitchFamily="34" charset="0"/>
              </a:rPr>
              <a:t>We have many church buildings (405) but many lack the capacity, energy and finances to </a:t>
            </a:r>
            <a:r>
              <a:rPr lang="en-GB" sz="2000" dirty="0">
                <a:latin typeface="Segoe UI" panose="020B0502040204020203" pitchFamily="34" charset="0"/>
                <a:cs typeface="Segoe UI" panose="020B0502040204020203" pitchFamily="34" charset="0"/>
              </a:rPr>
              <a:t>realise</a:t>
            </a:r>
            <a:r>
              <a:rPr lang="en-US" sz="2000" dirty="0">
                <a:latin typeface="Segoe UI" panose="020B0502040204020203" pitchFamily="34" charset="0"/>
                <a:cs typeface="Segoe UI" panose="020B0502040204020203" pitchFamily="34" charset="0"/>
              </a:rPr>
              <a:t> their potential fully for local communities.</a:t>
            </a:r>
            <a:endParaRPr lang="en-GB"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774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03DF17-04F4-1CCA-C769-6ED8426DBF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31337A-A232-32CC-72BA-E826019D0F65}"/>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urple and white infographic with text and a road&#10;&#10;Description automatically generated with medium confidence">
            <a:extLst>
              <a:ext uri="{FF2B5EF4-FFF2-40B4-BE49-F238E27FC236}">
                <a16:creationId xmlns:a16="http://schemas.microsoft.com/office/drawing/2014/main" id="{24988A60-2FC8-670A-74B0-EEB8270F72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346"/>
          <a:stretch/>
        </p:blipFill>
        <p:spPr>
          <a:xfrm>
            <a:off x="203199" y="1206745"/>
            <a:ext cx="9208251" cy="5651256"/>
          </a:xfrm>
          <a:prstGeom prst="rect">
            <a:avLst/>
          </a:prstGeom>
        </p:spPr>
      </p:pic>
      <p:sp>
        <p:nvSpPr>
          <p:cNvPr id="9" name="TextBox 8">
            <a:extLst>
              <a:ext uri="{FF2B5EF4-FFF2-40B4-BE49-F238E27FC236}">
                <a16:creationId xmlns:a16="http://schemas.microsoft.com/office/drawing/2014/main" id="{83EFDE38-1D6F-3D61-8B05-90765BE2F1BA}"/>
              </a:ext>
            </a:extLst>
          </p:cNvPr>
          <p:cNvSpPr txBox="1"/>
          <p:nvPr/>
        </p:nvSpPr>
        <p:spPr>
          <a:xfrm>
            <a:off x="9544852" y="1804615"/>
            <a:ext cx="2443949" cy="4455515"/>
          </a:xfrm>
          <a:prstGeom prst="rect">
            <a:avLst/>
          </a:prstGeom>
          <a:noFill/>
        </p:spPr>
        <p:txBody>
          <a:bodyPr wrap="square">
            <a:spAutoFit/>
          </a:bodyPr>
          <a:lstStyle/>
          <a:p>
            <a:pPr marL="0" indent="0">
              <a:lnSpc>
                <a:spcPct val="150000"/>
              </a:lnSpc>
              <a:buNone/>
            </a:pPr>
            <a:r>
              <a:rPr lang="en-GB" sz="2400" dirty="0">
                <a:effectLst/>
                <a:ea typeface="Times New Roman" panose="02020603050405020304" pitchFamily="18" charset="0"/>
                <a:cs typeface="Segoe UI Semibold" panose="020B0702040204020203" pitchFamily="34" charset="0"/>
              </a:rPr>
              <a:t>Over the last few years we have been developing a strategy to address our critical challenges. </a:t>
            </a:r>
          </a:p>
        </p:txBody>
      </p:sp>
      <p:sp>
        <p:nvSpPr>
          <p:cNvPr id="11" name="Rectangle 10">
            <a:extLst>
              <a:ext uri="{FF2B5EF4-FFF2-40B4-BE49-F238E27FC236}">
                <a16:creationId xmlns:a16="http://schemas.microsoft.com/office/drawing/2014/main" id="{D6A6FA03-4E2A-2B0E-4E01-08302B9F48BA}"/>
              </a:ext>
            </a:extLst>
          </p:cNvPr>
          <p:cNvSpPr/>
          <p:nvPr/>
        </p:nvSpPr>
        <p:spPr>
          <a:xfrm>
            <a:off x="133401" y="6416"/>
            <a:ext cx="9278049"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Our Journey:</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Current approach to addressing challenges</a:t>
            </a:r>
          </a:p>
        </p:txBody>
      </p:sp>
    </p:spTree>
    <p:extLst>
      <p:ext uri="{BB962C8B-B14F-4D97-AF65-F5344CB8AC3E}">
        <p14:creationId xmlns:p14="http://schemas.microsoft.com/office/powerpoint/2010/main" val="202508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9B7DE3-DB20-2595-ACD2-CEB4BBC356BD}"/>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B3F7377-EEEC-2038-A613-4097C91674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05" r="20401"/>
          <a:stretch/>
        </p:blipFill>
        <p:spPr>
          <a:xfrm>
            <a:off x="640859" y="1242645"/>
            <a:ext cx="9378464" cy="5712627"/>
          </a:xfrm>
          <a:prstGeom prst="rect">
            <a:avLst/>
          </a:prstGeom>
        </p:spPr>
      </p:pic>
      <p:sp>
        <p:nvSpPr>
          <p:cNvPr id="2" name="Rectangle 1">
            <a:extLst>
              <a:ext uri="{FF2B5EF4-FFF2-40B4-BE49-F238E27FC236}">
                <a16:creationId xmlns:a16="http://schemas.microsoft.com/office/drawing/2014/main" id="{3ED74900-01CA-2289-D77B-0295BA4BC884}"/>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99A77F9-91C4-7ED6-1CDE-25A095672D98}"/>
              </a:ext>
            </a:extLst>
          </p:cNvPr>
          <p:cNvSpPr/>
          <p:nvPr/>
        </p:nvSpPr>
        <p:spPr>
          <a:xfrm>
            <a:off x="133401" y="6416"/>
            <a:ext cx="9278049"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Our Journey:</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Current approach to addressing challenges</a:t>
            </a:r>
          </a:p>
        </p:txBody>
      </p:sp>
    </p:spTree>
    <p:extLst>
      <p:ext uri="{BB962C8B-B14F-4D97-AF65-F5344CB8AC3E}">
        <p14:creationId xmlns:p14="http://schemas.microsoft.com/office/powerpoint/2010/main" val="190047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5985A1-AD92-2409-6F0D-83670C2697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CCF5B7-25E4-9636-3952-D968A4BE2E2F}"/>
              </a:ext>
            </a:extLst>
          </p:cNvPr>
          <p:cNvSpPr/>
          <p:nvPr/>
        </p:nvSpPr>
        <p:spPr>
          <a:xfrm>
            <a:off x="9704614" y="5089071"/>
            <a:ext cx="1926772" cy="1518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EFB8396-A51F-A068-51B3-AF829AF55BF6}"/>
              </a:ext>
            </a:extLst>
          </p:cNvPr>
          <p:cNvSpPr>
            <a:spLocks noGrp="1"/>
          </p:cNvSpPr>
          <p:nvPr>
            <p:ph idx="1"/>
          </p:nvPr>
        </p:nvSpPr>
        <p:spPr>
          <a:xfrm>
            <a:off x="476738" y="1398954"/>
            <a:ext cx="11512062" cy="5400431"/>
          </a:xfrm>
        </p:spPr>
        <p:txBody>
          <a:bodyPr>
            <a:normAutofit/>
          </a:bodyPr>
          <a:lstStyle/>
          <a:p>
            <a:pPr>
              <a:lnSpc>
                <a:spcPct val="150000"/>
              </a:lnSpc>
            </a:pPr>
            <a:r>
              <a:rPr lang="en-US" sz="2000" b="1" dirty="0">
                <a:latin typeface="Segoe UI" panose="020B0502040204020203" pitchFamily="34" charset="0"/>
                <a:cs typeface="Segoe UI" panose="020B0502040204020203" pitchFamily="34" charset="0"/>
              </a:rPr>
              <a:t>Intergenerational Mission: </a:t>
            </a:r>
            <a:r>
              <a:rPr lang="en-US" sz="2000" dirty="0">
                <a:latin typeface="Segoe UI" panose="020B0502040204020203" pitchFamily="34" charset="0"/>
                <a:cs typeface="Segoe UI" panose="020B0502040204020203" pitchFamily="34" charset="0"/>
              </a:rPr>
              <a:t>our five-year SDF project formed the first stage of a targeted cultural shift to support younger generations and nurture an emerging mixed ecology of congregations across our diocese.</a:t>
            </a:r>
          </a:p>
          <a:p>
            <a:pPr>
              <a:lnSpc>
                <a:spcPct val="150000"/>
              </a:lnSpc>
            </a:pPr>
            <a:r>
              <a:rPr lang="en-US" sz="2000" b="1" dirty="0">
                <a:latin typeface="Segoe UI" panose="020B0502040204020203" pitchFamily="34" charset="0"/>
                <a:cs typeface="Segoe UI" panose="020B0502040204020203" pitchFamily="34" charset="0"/>
              </a:rPr>
              <a:t>Generous Giving Strategy &amp; Mission Funding: </a:t>
            </a:r>
            <a:r>
              <a:rPr lang="en-US" sz="2000" dirty="0">
                <a:latin typeface="Segoe UI" panose="020B0502040204020203" pitchFamily="34" charset="0"/>
                <a:cs typeface="Segoe UI" panose="020B0502040204020203" pitchFamily="34" charset="0"/>
              </a:rPr>
              <a:t> around £1m released from capital investments for 16 growth projects focusing on increasing the number of children and young people in church. </a:t>
            </a:r>
          </a:p>
          <a:p>
            <a:pPr>
              <a:lnSpc>
                <a:spcPct val="150000"/>
              </a:lnSpc>
            </a:pPr>
            <a:r>
              <a:rPr lang="en-US" sz="2000" b="1" dirty="0">
                <a:latin typeface="Segoe UI" panose="020B0502040204020203" pitchFamily="34" charset="0"/>
                <a:cs typeface="Segoe UI" panose="020B0502040204020203" pitchFamily="34" charset="0"/>
              </a:rPr>
              <a:t>Lay leadership training: </a:t>
            </a:r>
            <a:r>
              <a:rPr lang="en-US" sz="2000" dirty="0">
                <a:latin typeface="Segoe UI" panose="020B0502040204020203" pitchFamily="34" charset="0"/>
                <a:cs typeface="Segoe UI" panose="020B0502040204020203" pitchFamily="34" charset="0"/>
              </a:rPr>
              <a:t>refocused the Mission and Ministry team to provide greater support for Lay leadership and training, introduced Deanery training for commissioned Lay and self-supporting leaders, and deployed180 retired Clergy </a:t>
            </a:r>
            <a:r>
              <a:rPr lang="en-GB" sz="2000" dirty="0">
                <a:latin typeface="Segoe UI" panose="020B0502040204020203" pitchFamily="34" charset="0"/>
                <a:cs typeface="Segoe UI" panose="020B0502040204020203" pitchFamily="34" charset="0"/>
              </a:rPr>
              <a:t>with</a:t>
            </a:r>
            <a:r>
              <a:rPr lang="en-US" sz="2000" dirty="0">
                <a:latin typeface="Segoe UI" panose="020B0502040204020203" pitchFamily="34" charset="0"/>
                <a:cs typeface="Segoe UI" panose="020B0502040204020203" pitchFamily="34" charset="0"/>
              </a:rPr>
              <a:t> permission to officiate.</a:t>
            </a:r>
          </a:p>
          <a:p>
            <a:pPr>
              <a:lnSpc>
                <a:spcPct val="150000"/>
              </a:lnSpc>
            </a:pPr>
            <a:r>
              <a:rPr lang="en-US" sz="2000" b="1" dirty="0">
                <a:latin typeface="Segoe UI" panose="020B0502040204020203" pitchFamily="34" charset="0"/>
                <a:cs typeface="Segoe UI" panose="020B0502040204020203" pitchFamily="34" charset="0"/>
              </a:rPr>
              <a:t>Buildings: </a:t>
            </a:r>
            <a:r>
              <a:rPr lang="en-US" sz="2000" dirty="0">
                <a:latin typeface="Segoe UI" panose="020B0502040204020203" pitchFamily="34" charset="0"/>
                <a:cs typeface="Segoe UI" panose="020B0502040204020203" pitchFamily="34" charset="0"/>
              </a:rPr>
              <a:t>increased support </a:t>
            </a:r>
            <a:r>
              <a:rPr lang="en-GB" sz="2000" dirty="0">
                <a:latin typeface="Segoe UI" panose="020B0502040204020203" pitchFamily="34" charset="0"/>
                <a:cs typeface="Segoe UI" panose="020B0502040204020203" pitchFamily="34" charset="0"/>
              </a:rPr>
              <a:t>for parishes to reduce the challenges and costs of their buildings. </a:t>
            </a:r>
          </a:p>
        </p:txBody>
      </p:sp>
      <p:sp>
        <p:nvSpPr>
          <p:cNvPr id="5" name="Rectangle 4">
            <a:extLst>
              <a:ext uri="{FF2B5EF4-FFF2-40B4-BE49-F238E27FC236}">
                <a16:creationId xmlns:a16="http://schemas.microsoft.com/office/drawing/2014/main" id="{B54F9DBF-F5D1-3C2E-0516-908DEDC6A6B3}"/>
              </a:ext>
            </a:extLst>
          </p:cNvPr>
          <p:cNvSpPr/>
          <p:nvPr/>
        </p:nvSpPr>
        <p:spPr>
          <a:xfrm>
            <a:off x="133401" y="6416"/>
            <a:ext cx="9278049" cy="1200329"/>
          </a:xfrm>
          <a:prstGeom prst="rect">
            <a:avLst/>
          </a:prstGeom>
        </p:spPr>
        <p:txBody>
          <a:bodyPr wrap="square">
            <a:spAutoFit/>
          </a:bodyPr>
          <a:lstStyle/>
          <a:p>
            <a:r>
              <a:rPr lang="en-US" sz="36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Actions taken to date:</a:t>
            </a:r>
          </a:p>
          <a:p>
            <a:r>
              <a:rPr lang="en-US"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Current approach to addressing challenges</a:t>
            </a:r>
          </a:p>
        </p:txBody>
      </p:sp>
    </p:spTree>
    <p:extLst>
      <p:ext uri="{BB962C8B-B14F-4D97-AF65-F5344CB8AC3E}">
        <p14:creationId xmlns:p14="http://schemas.microsoft.com/office/powerpoint/2010/main" val="100202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5105-E9D2-C329-F5A6-4B83178F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CE75E19-B9E0-1962-2507-A97A222415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98655" y="23825"/>
            <a:ext cx="6994689" cy="6810350"/>
          </a:xfrm>
          <a:prstGeom prst="rect">
            <a:avLst/>
          </a:prstGeom>
        </p:spPr>
      </p:pic>
    </p:spTree>
    <p:extLst>
      <p:ext uri="{BB962C8B-B14F-4D97-AF65-F5344CB8AC3E}">
        <p14:creationId xmlns:p14="http://schemas.microsoft.com/office/powerpoint/2010/main" val="351312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9A80-8AFA-11DE-B241-6D95994D12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E0DCE4-5632-7086-5F8D-B681CE9B8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8" t="-2096" r="-1247" b="-840"/>
          <a:stretch/>
        </p:blipFill>
        <p:spPr>
          <a:xfrm>
            <a:off x="2667000" y="250583"/>
            <a:ext cx="6858000" cy="5980958"/>
          </a:xfrm>
          <a:prstGeom prst="rect">
            <a:avLst/>
          </a:prstGeom>
        </p:spPr>
      </p:pic>
    </p:spTree>
    <p:extLst>
      <p:ext uri="{BB962C8B-B14F-4D97-AF65-F5344CB8AC3E}">
        <p14:creationId xmlns:p14="http://schemas.microsoft.com/office/powerpoint/2010/main" val="168044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TotalTime>
  <Words>1950</Words>
  <Application>Microsoft Office PowerPoint</Application>
  <PresentationFormat>Widescreen</PresentationFormat>
  <Paragraphs>102</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Calibri</vt:lpstr>
      <vt:lpstr>Segoe UI</vt:lpstr>
      <vt:lpstr>Segoe UI Black</vt:lpstr>
      <vt:lpstr>Segoe UI Light</vt:lpstr>
      <vt:lpstr>Segoe UI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Focus: Youth Hubs Pilot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Sarah Whitelock</cp:lastModifiedBy>
  <cp:revision>18</cp:revision>
  <dcterms:created xsi:type="dcterms:W3CDTF">2018-01-22T14:56:52Z</dcterms:created>
  <dcterms:modified xsi:type="dcterms:W3CDTF">2024-03-04T17:48:22Z</dcterms:modified>
</cp:coreProperties>
</file>